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310" r:id="rId2"/>
    <p:sldId id="257" r:id="rId3"/>
    <p:sldId id="298" r:id="rId4"/>
    <p:sldId id="306" r:id="rId5"/>
    <p:sldId id="307" r:id="rId6"/>
    <p:sldId id="305" r:id="rId7"/>
    <p:sldId id="308" r:id="rId8"/>
    <p:sldId id="311" r:id="rId9"/>
    <p:sldId id="309" r:id="rId10"/>
    <p:sldId id="299" r:id="rId11"/>
    <p:sldId id="265" r:id="rId12"/>
    <p:sldId id="264" r:id="rId13"/>
    <p:sldId id="267" r:id="rId14"/>
    <p:sldId id="259" r:id="rId15"/>
    <p:sldId id="300" r:id="rId16"/>
    <p:sldId id="282" r:id="rId17"/>
    <p:sldId id="283" r:id="rId18"/>
    <p:sldId id="284" r:id="rId19"/>
    <p:sldId id="285" r:id="rId20"/>
    <p:sldId id="301" r:id="rId21"/>
    <p:sldId id="269" r:id="rId22"/>
    <p:sldId id="293" r:id="rId23"/>
    <p:sldId id="297" r:id="rId24"/>
    <p:sldId id="312" r:id="rId25"/>
    <p:sldId id="281" r:id="rId26"/>
    <p:sldId id="268" r:id="rId27"/>
    <p:sldId id="294" r:id="rId28"/>
    <p:sldId id="261" r:id="rId29"/>
    <p:sldId id="295" r:id="rId30"/>
    <p:sldId id="296"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notesViewPr>
    <p:cSldViewPr snapToGrid="0">
      <p:cViewPr varScale="1">
        <p:scale>
          <a:sx n="59" d="100"/>
          <a:sy n="59" d="100"/>
        </p:scale>
        <p:origin x="3298"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209AE499-BA9D-47AC-B7F4-863471E202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4300017-9A55-4BA0-85D2-025958EC59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73A58-F56D-430A-8885-F074E73549F4}" type="datetimeFigureOut">
              <a:rPr lang="zh-TW" altLang="en-US" smtClean="0"/>
              <a:t>2022/5/27</a:t>
            </a:fld>
            <a:endParaRPr lang="zh-TW" altLang="en-US"/>
          </a:p>
        </p:txBody>
      </p:sp>
      <p:sp>
        <p:nvSpPr>
          <p:cNvPr id="4" name="頁尾版面配置區 3">
            <a:extLst>
              <a:ext uri="{FF2B5EF4-FFF2-40B4-BE49-F238E27FC236}">
                <a16:creationId xmlns:a16="http://schemas.microsoft.com/office/drawing/2014/main" id="{5F1BB570-6CFC-4D1C-8965-1DBA7635B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48C036A-79C2-4A39-A65B-48C21A9CE3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47D371-0503-40E9-94C3-BFA6869E5685}" type="slidenum">
              <a:rPr lang="zh-TW" altLang="en-US" smtClean="0"/>
              <a:t>‹#›</a:t>
            </a:fld>
            <a:endParaRPr lang="zh-TW" altLang="en-US"/>
          </a:p>
        </p:txBody>
      </p:sp>
    </p:spTree>
    <p:extLst>
      <p:ext uri="{BB962C8B-B14F-4D97-AF65-F5344CB8AC3E}">
        <p14:creationId xmlns:p14="http://schemas.microsoft.com/office/powerpoint/2010/main" val="9640546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EAC5C5-72DC-489C-950A-ECF0D0C4FA2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9BFCB0C8-6FE0-42B4-9419-F0A5CD0367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D7A03BC-68AC-47C1-B224-1A8C206C1C7E}"/>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D88616B4-7F0A-486C-A293-8C3F88A024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D106AB-FA13-45E7-AA08-2B0B827541AB}"/>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263690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D5C10-6269-473D-9D67-86AA6C8E37B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EB437E3-34F0-4129-A3CC-8A44905BB711}"/>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7479ADB-443B-4A8A-9CEC-BD99CF69B33A}"/>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4EB6E059-45D4-4A36-A3C7-21F771CE276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2BBA85C-B3BE-4C56-833C-3B6EE9DD3313}"/>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377175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8A8309A-6B22-44CF-9E50-496B2DCE25A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809A824-8381-4B03-8214-E4E27452C31E}"/>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228E8FD-BB2E-43F2-9A39-E1BBF5B65E2D}"/>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54302EFC-90DD-4417-AB89-4563151E028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78D5E9A-A598-44F0-9DCB-F5831A344FE5}"/>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174580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6D95CF-6906-4BA9-8A77-B97358D874D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0B2E1EF-1218-48F1-92FF-9083032CC58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885E666-23CF-4462-845E-D16A553E6299}"/>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6D8ABFDD-DA5C-429A-967C-0C3C614B06B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9EA9896-9252-4F88-91BD-8B53E27579D5}"/>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46931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B859C3-E8D2-4463-AC2E-25135B6C461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91344B5-052F-426F-9EEF-E89E8CD67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362B422-695B-4E73-AA24-631E402C26CE}"/>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97634E03-271A-4721-80B2-A23F948574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7BAC391-0E99-486F-9CB3-AA7E562FEF75}"/>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99755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6FBE08-3E0A-4E2E-AEEF-751F015E8E1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BE4BC05-B73B-4387-A09D-93CBCC0B4C10}"/>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06E749E-3C61-4C8D-8A16-939EBBFE232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A72A0DB-BBF8-433E-BB66-01EED508523A}"/>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6" name="頁尾版面配置區 5">
            <a:extLst>
              <a:ext uri="{FF2B5EF4-FFF2-40B4-BE49-F238E27FC236}">
                <a16:creationId xmlns:a16="http://schemas.microsoft.com/office/drawing/2014/main" id="{035038B2-C727-4F27-AD27-7A048B54CDB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C23A849-C5D6-4C0F-82C3-D1F7C12F8542}"/>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252965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51C2C6-2A0E-456C-8BD2-7EA3855B871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60092B5-F06D-4FE0-AB00-E2630F924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D34B0C5-9070-4531-9B74-F5E2F3B20C3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53A5E0F-A321-4873-86E1-8DEB1E55A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E77C78A-9B6C-4010-A810-369062C2A61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864FD3FD-92DC-49E6-84F6-9D10AC379646}"/>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8" name="頁尾版面配置區 7">
            <a:extLst>
              <a:ext uri="{FF2B5EF4-FFF2-40B4-BE49-F238E27FC236}">
                <a16:creationId xmlns:a16="http://schemas.microsoft.com/office/drawing/2014/main" id="{E1690963-1A0D-48CE-9984-B393021608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1DF68EC-38FB-4A8D-8C22-9DE6F2F18574}"/>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336186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F781BF-F3F9-498D-BDC8-A519189A5BD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F53D19F-7D6F-41E3-A577-E7BE88F7AE99}"/>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4" name="頁尾版面配置區 3">
            <a:extLst>
              <a:ext uri="{FF2B5EF4-FFF2-40B4-BE49-F238E27FC236}">
                <a16:creationId xmlns:a16="http://schemas.microsoft.com/office/drawing/2014/main" id="{B6FD8C24-56B3-4AE3-8FB0-EB53BD543F4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9D23821-A79D-4477-A53A-04835B613A15}"/>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85490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069D204-F946-4E5F-BCFA-F78C2B538D9F}"/>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3" name="頁尾版面配置區 2">
            <a:extLst>
              <a:ext uri="{FF2B5EF4-FFF2-40B4-BE49-F238E27FC236}">
                <a16:creationId xmlns:a16="http://schemas.microsoft.com/office/drawing/2014/main" id="{3F173C3A-51F9-44AB-8ACD-634EF9BF86E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4ADE1FA2-4320-4D69-8044-144942FEB5A1}"/>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69574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45BB67-F428-41CF-82D7-F4E8D4684E0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F2AA3A9-F4A8-4566-9ADC-2289D8C597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DB25C9F-D5F9-4AD7-8283-2C8A50BF4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604403E-F613-4C17-BE0E-C8925CA6DAA1}"/>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6" name="頁尾版面配置區 5">
            <a:extLst>
              <a:ext uri="{FF2B5EF4-FFF2-40B4-BE49-F238E27FC236}">
                <a16:creationId xmlns:a16="http://schemas.microsoft.com/office/drawing/2014/main" id="{8B7FF1C8-B5D3-4BD0-BB5C-2E7434AA9E7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676665F-6EA1-45FD-A9D1-D5DBA19F0BB0}"/>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195318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7E1028A-7666-4703-8235-57F77D96AC6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77302AF-BF09-43A1-A0E5-D179F3DD4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8BD4193-1657-411D-ADD1-D9DDE7F0E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2BE00B5-E24B-4CE5-9102-87A7F9EEE54B}"/>
              </a:ext>
            </a:extLst>
          </p:cNvPr>
          <p:cNvSpPr>
            <a:spLocks noGrp="1"/>
          </p:cNvSpPr>
          <p:nvPr>
            <p:ph type="dt" sz="half" idx="10"/>
          </p:nvPr>
        </p:nvSpPr>
        <p:spPr/>
        <p:txBody>
          <a:bodyPr/>
          <a:lstStyle/>
          <a:p>
            <a:fld id="{50E7502F-27F3-43F4-B702-76E16C60F8F7}" type="datetimeFigureOut">
              <a:rPr lang="zh-TW" altLang="en-US" smtClean="0"/>
              <a:t>2022/5/27</a:t>
            </a:fld>
            <a:endParaRPr lang="zh-TW" altLang="en-US"/>
          </a:p>
        </p:txBody>
      </p:sp>
      <p:sp>
        <p:nvSpPr>
          <p:cNvPr id="6" name="頁尾版面配置區 5">
            <a:extLst>
              <a:ext uri="{FF2B5EF4-FFF2-40B4-BE49-F238E27FC236}">
                <a16:creationId xmlns:a16="http://schemas.microsoft.com/office/drawing/2014/main" id="{9C629706-88F1-423D-B428-A4D48939E65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D738A87-5124-4482-866A-1309369377CB}"/>
              </a:ext>
            </a:extLst>
          </p:cNvPr>
          <p:cNvSpPr>
            <a:spLocks noGrp="1"/>
          </p:cNvSpPr>
          <p:nvPr>
            <p:ph type="sldNum" sz="quarter" idx="12"/>
          </p:nvPr>
        </p:nvSpPr>
        <p:spPr/>
        <p:txBody>
          <a:bodyPr/>
          <a:lstStyle/>
          <a:p>
            <a:fld id="{F6BBD90F-A4A9-4194-967D-857EB12F1DA7}" type="slidenum">
              <a:rPr lang="zh-TW" altLang="en-US" smtClean="0"/>
              <a:t>‹#›</a:t>
            </a:fld>
            <a:endParaRPr lang="zh-TW" altLang="en-US"/>
          </a:p>
        </p:txBody>
      </p:sp>
    </p:spTree>
    <p:extLst>
      <p:ext uri="{BB962C8B-B14F-4D97-AF65-F5344CB8AC3E}">
        <p14:creationId xmlns:p14="http://schemas.microsoft.com/office/powerpoint/2010/main" val="373038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3170F5C-721B-4D74-8FF1-B268348AFA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dirty="0"/>
              <a:t>Times New Roman</a:t>
            </a:r>
            <a:endParaRPr lang="zh-TW" altLang="en-US" dirty="0"/>
          </a:p>
        </p:txBody>
      </p:sp>
      <p:sp>
        <p:nvSpPr>
          <p:cNvPr id="3" name="文字版面配置區 2">
            <a:extLst>
              <a:ext uri="{FF2B5EF4-FFF2-40B4-BE49-F238E27FC236}">
                <a16:creationId xmlns:a16="http://schemas.microsoft.com/office/drawing/2014/main" id="{C9499B03-9318-4A66-8967-0541A5D97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dirty="0"/>
              <a:t>Times New Roman</a:t>
            </a:r>
            <a:endParaRPr lang="zh-TW" altLang="en-US" dirty="0"/>
          </a:p>
        </p:txBody>
      </p:sp>
      <p:sp>
        <p:nvSpPr>
          <p:cNvPr id="4" name="日期版面配置區 3">
            <a:extLst>
              <a:ext uri="{FF2B5EF4-FFF2-40B4-BE49-F238E27FC236}">
                <a16:creationId xmlns:a16="http://schemas.microsoft.com/office/drawing/2014/main" id="{E30B548B-8830-47D0-A1CD-348BEEB97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7502F-27F3-43F4-B702-76E16C60F8F7}" type="datetimeFigureOut">
              <a:rPr lang="zh-TW" altLang="en-US" smtClean="0"/>
              <a:t>2022/5/27</a:t>
            </a:fld>
            <a:endParaRPr lang="zh-TW" altLang="en-US"/>
          </a:p>
        </p:txBody>
      </p:sp>
      <p:sp>
        <p:nvSpPr>
          <p:cNvPr id="5" name="頁尾版面配置區 4">
            <a:extLst>
              <a:ext uri="{FF2B5EF4-FFF2-40B4-BE49-F238E27FC236}">
                <a16:creationId xmlns:a16="http://schemas.microsoft.com/office/drawing/2014/main" id="{67ED344B-E6A6-43E0-A704-D73CD7D20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7267AFD-AA99-4732-8D1E-45AFA004F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solidFill>
              </a:defRPr>
            </a:lvl1pPr>
          </a:lstStyle>
          <a:p>
            <a:fld id="{F6BBD90F-A4A9-4194-967D-857EB12F1DA7}" type="slidenum">
              <a:rPr lang="zh-TW" altLang="en-US" smtClean="0"/>
              <a:pPr/>
              <a:t>‹#›</a:t>
            </a:fld>
            <a:endParaRPr lang="zh-TW" altLang="en-US" dirty="0"/>
          </a:p>
        </p:txBody>
      </p:sp>
    </p:spTree>
    <p:extLst>
      <p:ext uri="{BB962C8B-B14F-4D97-AF65-F5344CB8AC3E}">
        <p14:creationId xmlns:p14="http://schemas.microsoft.com/office/powerpoint/2010/main" val="368800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323B86A-1431-2608-71A3-E495D96B8A32}"/>
              </a:ext>
            </a:extLst>
          </p:cNvPr>
          <p:cNvSpPr>
            <a:spLocks noGrp="1"/>
          </p:cNvSpPr>
          <p:nvPr>
            <p:ph idx="1"/>
          </p:nvPr>
        </p:nvSpPr>
        <p:spPr>
          <a:xfrm>
            <a:off x="0" y="2517058"/>
            <a:ext cx="12192000" cy="4163174"/>
          </a:xfrm>
        </p:spPr>
        <p:txBody>
          <a:bodyPr>
            <a:noAutofit/>
          </a:bodyPr>
          <a:lstStyle/>
          <a:p>
            <a:pPr marL="0" indent="0" algn="ctr">
              <a:lnSpc>
                <a:spcPct val="90000"/>
              </a:lnSpc>
              <a:spcAft>
                <a:spcPts val="600"/>
              </a:spcAft>
              <a:buNone/>
            </a:pPr>
            <a:r>
              <a:rPr lang="en-US" altLang="zh-TW" sz="2400" b="1" dirty="0">
                <a:latin typeface="Times New Roman" panose="02020603050405020304" pitchFamily="18" charset="0"/>
                <a:ea typeface="+mn-ea"/>
                <a:cs typeface="Times New Roman" panose="02020603050405020304" pitchFamily="18" charset="0"/>
              </a:rPr>
              <a:t>Olivia LaHaye, Emad H. Habib, Hamid Vahdat-</a:t>
            </a:r>
            <a:r>
              <a:rPr lang="en-US" altLang="zh-TW" sz="2400" b="1" dirty="0" err="1">
                <a:latin typeface="Times New Roman" panose="02020603050405020304" pitchFamily="18" charset="0"/>
                <a:ea typeface="+mn-ea"/>
                <a:cs typeface="Times New Roman" panose="02020603050405020304" pitchFamily="18" charset="0"/>
              </a:rPr>
              <a:t>Aboueshagh,Frank</a:t>
            </a:r>
            <a:r>
              <a:rPr lang="en-US" altLang="zh-TW" sz="2400" b="1" dirty="0">
                <a:latin typeface="Times New Roman" panose="02020603050405020304" pitchFamily="18" charset="0"/>
                <a:ea typeface="+mn-ea"/>
                <a:cs typeface="Times New Roman" panose="02020603050405020304" pitchFamily="18" charset="0"/>
              </a:rPr>
              <a:t> T.C. </a:t>
            </a:r>
            <a:r>
              <a:rPr lang="en-US" altLang="zh-TW" sz="2400" b="1" dirty="0" err="1">
                <a:latin typeface="Times New Roman" panose="02020603050405020304" pitchFamily="18" charset="0"/>
                <a:ea typeface="+mn-ea"/>
                <a:cs typeface="Times New Roman" panose="02020603050405020304" pitchFamily="18" charset="0"/>
              </a:rPr>
              <a:t>Tsai,David</a:t>
            </a:r>
            <a:r>
              <a:rPr lang="en-US" altLang="zh-TW" sz="2400" b="1" dirty="0">
                <a:latin typeface="Times New Roman" panose="02020603050405020304" pitchFamily="18" charset="0"/>
                <a:ea typeface="+mn-ea"/>
                <a:cs typeface="Times New Roman" panose="02020603050405020304" pitchFamily="18" charset="0"/>
              </a:rPr>
              <a:t> Borrok,2021</a:t>
            </a:r>
          </a:p>
          <a:p>
            <a:pPr marL="0" indent="0" algn="ctr">
              <a:lnSpc>
                <a:spcPct val="90000"/>
              </a:lnSpc>
              <a:spcAft>
                <a:spcPts val="600"/>
              </a:spcAft>
              <a:buNone/>
            </a:pPr>
            <a:r>
              <a:rPr lang="en-US" altLang="zh-TW" sz="2400" b="1" i="1" dirty="0">
                <a:latin typeface="Times New Roman" panose="02020603050405020304" pitchFamily="18" charset="0"/>
                <a:ea typeface="+mn-ea"/>
                <a:cs typeface="Times New Roman" panose="02020603050405020304" pitchFamily="18" charset="0"/>
              </a:rPr>
              <a:t>JAWRA Journal of the American Water Resources Association</a:t>
            </a:r>
            <a:r>
              <a:rPr lang="en-US" altLang="zh-TW" sz="2400" b="1" dirty="0">
                <a:latin typeface="Times New Roman" panose="02020603050405020304" pitchFamily="18" charset="0"/>
                <a:ea typeface="+mn-ea"/>
                <a:cs typeface="Times New Roman" panose="02020603050405020304" pitchFamily="18" charset="0"/>
              </a:rPr>
              <a:t>,  57(3), 505-526.</a:t>
            </a:r>
          </a:p>
          <a:p>
            <a:pPr marL="0" indent="0" algn="ctr">
              <a:lnSpc>
                <a:spcPct val="90000"/>
              </a:lnSpc>
              <a:spcAft>
                <a:spcPts val="600"/>
              </a:spcAft>
              <a:buNone/>
            </a:pPr>
            <a:endParaRPr lang="en-US" altLang="zh-TW" sz="2400" b="1" dirty="0">
              <a:latin typeface="Times New Roman" panose="02020603050405020304" pitchFamily="18" charset="0"/>
              <a:ea typeface="+mn-ea"/>
              <a:cs typeface="Times New Roman" panose="02020603050405020304" pitchFamily="18" charset="0"/>
            </a:endParaRPr>
          </a:p>
          <a:p>
            <a:pPr marL="0" indent="0" algn="ctr">
              <a:lnSpc>
                <a:spcPct val="90000"/>
              </a:lnSpc>
              <a:spcAft>
                <a:spcPts val="600"/>
              </a:spcAft>
              <a:buNone/>
            </a:pPr>
            <a:r>
              <a:rPr lang="en-US" altLang="zh-TW" sz="2400" b="1" dirty="0">
                <a:latin typeface="Times New Roman" panose="02020603050405020304" pitchFamily="18" charset="0"/>
                <a:ea typeface="+mn-ea"/>
                <a:cs typeface="Times New Roman" panose="02020603050405020304" pitchFamily="18" charset="0"/>
              </a:rPr>
              <a:t>Student:  Bo-Feng Lee</a:t>
            </a:r>
          </a:p>
          <a:p>
            <a:pPr marL="0" indent="0" algn="ctr">
              <a:lnSpc>
                <a:spcPct val="90000"/>
              </a:lnSpc>
              <a:spcAft>
                <a:spcPts val="600"/>
              </a:spcAft>
              <a:buNone/>
            </a:pPr>
            <a:r>
              <a:rPr lang="en-US" altLang="zh-TW" sz="2400" b="1" dirty="0">
                <a:latin typeface="Times New Roman" panose="02020603050405020304" pitchFamily="18" charset="0"/>
                <a:ea typeface="+mn-ea"/>
                <a:cs typeface="Times New Roman" panose="02020603050405020304" pitchFamily="18" charset="0"/>
              </a:rPr>
              <a:t>Advisor:  Prof. </a:t>
            </a:r>
            <a:r>
              <a:rPr lang="en-US" altLang="zh-TW" sz="2400" b="1" dirty="0" err="1">
                <a:latin typeface="Times New Roman" panose="02020603050405020304" pitchFamily="18" charset="0"/>
                <a:ea typeface="+mn-ea"/>
                <a:cs typeface="Times New Roman" panose="02020603050405020304" pitchFamily="18" charset="0"/>
              </a:rPr>
              <a:t>Jui</a:t>
            </a:r>
            <a:r>
              <a:rPr lang="en-US" altLang="zh-TW" sz="2400" b="1" dirty="0">
                <a:latin typeface="Times New Roman" panose="02020603050405020304" pitchFamily="18" charset="0"/>
                <a:ea typeface="+mn-ea"/>
                <a:cs typeface="Times New Roman" panose="02020603050405020304" pitchFamily="18" charset="0"/>
              </a:rPr>
              <a:t>-Sheng Chen</a:t>
            </a:r>
          </a:p>
          <a:p>
            <a:pPr marL="0" indent="0" algn="ctr">
              <a:lnSpc>
                <a:spcPct val="90000"/>
              </a:lnSpc>
              <a:spcAft>
                <a:spcPts val="600"/>
              </a:spcAft>
              <a:buNone/>
            </a:pPr>
            <a:r>
              <a:rPr lang="en-US" altLang="zh-TW" sz="2400" b="1" dirty="0">
                <a:latin typeface="Times New Roman" panose="02020603050405020304" pitchFamily="18" charset="0"/>
                <a:ea typeface="+mn-ea"/>
                <a:cs typeface="Times New Roman" panose="02020603050405020304" pitchFamily="18" charset="0"/>
              </a:rPr>
              <a:t>Co-Advisor: Prof. Ching-Ping Liang</a:t>
            </a:r>
          </a:p>
          <a:p>
            <a:pPr marL="0" indent="0" algn="ctr">
              <a:lnSpc>
                <a:spcPct val="90000"/>
              </a:lnSpc>
              <a:spcAft>
                <a:spcPts val="600"/>
              </a:spcAft>
              <a:buNone/>
            </a:pPr>
            <a:r>
              <a:rPr lang="en-US" altLang="zh-TW" sz="2400" b="1" dirty="0">
                <a:latin typeface="Times New Roman" panose="02020603050405020304" pitchFamily="18" charset="0"/>
                <a:ea typeface="+mn-ea"/>
                <a:cs typeface="Times New Roman" panose="02020603050405020304" pitchFamily="18" charset="0"/>
              </a:rPr>
              <a:t>Date:  2022/05/27</a:t>
            </a:r>
          </a:p>
          <a:p>
            <a:endParaRPr lang="zh-TW" altLang="en-US" sz="2400" dirty="0"/>
          </a:p>
        </p:txBody>
      </p:sp>
      <p:sp>
        <p:nvSpPr>
          <p:cNvPr id="2" name="標題 1">
            <a:extLst>
              <a:ext uri="{FF2B5EF4-FFF2-40B4-BE49-F238E27FC236}">
                <a16:creationId xmlns:a16="http://schemas.microsoft.com/office/drawing/2014/main" id="{185D49E7-9291-C960-A1F6-822438F0D0B7}"/>
              </a:ext>
            </a:extLst>
          </p:cNvPr>
          <p:cNvSpPr>
            <a:spLocks noGrp="1"/>
          </p:cNvSpPr>
          <p:nvPr>
            <p:ph type="title"/>
          </p:nvPr>
        </p:nvSpPr>
        <p:spPr>
          <a:xfrm>
            <a:off x="0" y="177768"/>
            <a:ext cx="12192000" cy="2653922"/>
          </a:xfrm>
        </p:spPr>
        <p:txBody>
          <a:bodyPr>
            <a:noAutofit/>
          </a:bodyPr>
          <a:lstStyle/>
          <a:p>
            <a:r>
              <a:rPr lang="en-US" altLang="zh-TW" sz="4000" b="1" kern="1200" dirty="0">
                <a:solidFill>
                  <a:schemeClr val="tx1"/>
                </a:solidFill>
                <a:latin typeface="Times New Roman" panose="02020603050405020304" pitchFamily="18" charset="0"/>
                <a:ea typeface="+mj-ea"/>
                <a:cs typeface="Times New Roman" panose="02020603050405020304" pitchFamily="18" charset="0"/>
              </a:rPr>
              <a:t>Assessment of Aquifer Storage and Recover Feasibility Using Numerical Modeling and Geospatial Analysis</a:t>
            </a:r>
            <a:br>
              <a:rPr lang="en-US" altLang="zh-TW" sz="4000" b="1" kern="1200" dirty="0">
                <a:solidFill>
                  <a:schemeClr val="tx1"/>
                </a:solidFill>
                <a:latin typeface="Times New Roman" panose="02020603050405020304" pitchFamily="18" charset="0"/>
                <a:ea typeface="+mj-ea"/>
                <a:cs typeface="Times New Roman" panose="02020603050405020304" pitchFamily="18" charset="0"/>
              </a:rPr>
            </a:br>
            <a:r>
              <a:rPr lang="en-US" altLang="zh-TW" sz="4000" b="1" kern="1200" dirty="0">
                <a:solidFill>
                  <a:schemeClr val="tx1"/>
                </a:solidFill>
                <a:latin typeface="Times New Roman" panose="02020603050405020304" pitchFamily="18" charset="0"/>
                <a:ea typeface="+mj-ea"/>
                <a:cs typeface="Times New Roman" panose="02020603050405020304" pitchFamily="18" charset="0"/>
              </a:rPr>
              <a:t>: Application in Louisiana</a:t>
            </a:r>
            <a:br>
              <a:rPr lang="en-US" altLang="zh-TW" sz="4000" b="1" kern="1200" dirty="0">
                <a:solidFill>
                  <a:schemeClr val="tx1"/>
                </a:solidFill>
                <a:latin typeface="Times New Roman" panose="02020603050405020304" pitchFamily="18" charset="0"/>
                <a:ea typeface="+mj-ea"/>
                <a:cs typeface="Times New Roman" panose="02020603050405020304" pitchFamily="18" charset="0"/>
              </a:rPr>
            </a:br>
            <a:endParaRPr lang="zh-TW" altLang="en-US" sz="4000" dirty="0"/>
          </a:p>
        </p:txBody>
      </p:sp>
      <p:sp>
        <p:nvSpPr>
          <p:cNvPr id="4" name="文字方塊 3">
            <a:extLst>
              <a:ext uri="{FF2B5EF4-FFF2-40B4-BE49-F238E27FC236}">
                <a16:creationId xmlns:a16="http://schemas.microsoft.com/office/drawing/2014/main" id="{1F11003D-4B51-327D-DE4A-82C5FD8428D9}"/>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88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ll About Aquifers | Saving Earth | Encyclopedia Britannica">
            <a:extLst>
              <a:ext uri="{FF2B5EF4-FFF2-40B4-BE49-F238E27FC236}">
                <a16:creationId xmlns:a16="http://schemas.microsoft.com/office/drawing/2014/main" id="{766BE904-0B87-4D0D-65AB-5DAAD2630A61}"/>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5E46BFDD-29F4-485D-E037-18F1ED6F18E9}"/>
              </a:ext>
            </a:extLst>
          </p:cNvPr>
          <p:cNvSpPr>
            <a:spLocks noGrp="1"/>
          </p:cNvSpPr>
          <p:nvPr>
            <p:ph type="title"/>
          </p:nvPr>
        </p:nvSpPr>
        <p:spPr>
          <a:xfrm>
            <a:off x="651387" y="2449563"/>
            <a:ext cx="10515600" cy="1325563"/>
          </a:xfrm>
        </p:spPr>
        <p:txBody>
          <a:bodyPr/>
          <a:lstStyle/>
          <a:p>
            <a:pPr algn="ctr">
              <a:lnSpc>
                <a:spcPct val="90000"/>
              </a:lnSpc>
              <a:spcAft>
                <a:spcPts val="600"/>
              </a:spcAft>
            </a:pPr>
            <a:r>
              <a:rPr lang="en-US" altLang="zh-TW" sz="4400" dirty="0">
                <a:latin typeface="Times New Roman" panose="02020603050405020304" pitchFamily="18" charset="0"/>
                <a:cs typeface="Times New Roman" panose="02020603050405020304" pitchFamily="18" charset="0"/>
              </a:rPr>
              <a:t>2.Method and materials</a:t>
            </a:r>
          </a:p>
        </p:txBody>
      </p:sp>
      <p:sp>
        <p:nvSpPr>
          <p:cNvPr id="4" name="文字方塊 3">
            <a:extLst>
              <a:ext uri="{FF2B5EF4-FFF2-40B4-BE49-F238E27FC236}">
                <a16:creationId xmlns:a16="http://schemas.microsoft.com/office/drawing/2014/main" id="{702E92AC-AE0F-8E01-C291-FF54D28356DB}"/>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10</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47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5AFE24E-9117-41F7-8552-9E06A5FE6ABA}"/>
              </a:ext>
            </a:extLst>
          </p:cNvPr>
          <p:cNvSpPr/>
          <p:nvPr/>
        </p:nvSpPr>
        <p:spPr>
          <a:xfrm>
            <a:off x="2075537" y="3924300"/>
            <a:ext cx="3564850" cy="1233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a:extLst>
              <a:ext uri="{FF2B5EF4-FFF2-40B4-BE49-F238E27FC236}">
                <a16:creationId xmlns:a16="http://schemas.microsoft.com/office/drawing/2014/main" id="{A5C2D6B3-32D9-4F87-B303-D5BF5645BA79}"/>
              </a:ext>
            </a:extLst>
          </p:cNvPr>
          <p:cNvSpPr/>
          <p:nvPr/>
        </p:nvSpPr>
        <p:spPr>
          <a:xfrm>
            <a:off x="6478588" y="4677907"/>
            <a:ext cx="3564850" cy="125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圖片 4" descr="一張含有 地圖 的圖片&#10;&#10;自動產生的描述">
            <a:extLst>
              <a:ext uri="{FF2B5EF4-FFF2-40B4-BE49-F238E27FC236}">
                <a16:creationId xmlns:a16="http://schemas.microsoft.com/office/drawing/2014/main" id="{862C845C-C2AB-4718-8B14-9CF14B5A8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10" y="33323"/>
            <a:ext cx="6336854" cy="4649190"/>
          </a:xfrm>
          <a:prstGeom prst="rect">
            <a:avLst/>
          </a:prstGeom>
        </p:spPr>
      </p:pic>
      <p:pic>
        <p:nvPicPr>
          <p:cNvPr id="8" name="Picture 4" descr="Map of the United States with Louisiana highlighted">
            <a:extLst>
              <a:ext uri="{FF2B5EF4-FFF2-40B4-BE49-F238E27FC236}">
                <a16:creationId xmlns:a16="http://schemas.microsoft.com/office/drawing/2014/main" id="{C841B294-E1CB-58AE-2AB2-D7E5979864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291" y="938133"/>
            <a:ext cx="5334935" cy="330765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85F958DA-6979-2086-1327-0A14F37E2EE7}"/>
              </a:ext>
            </a:extLst>
          </p:cNvPr>
          <p:cNvSpPr txBox="1"/>
          <p:nvPr/>
        </p:nvSpPr>
        <p:spPr>
          <a:xfrm>
            <a:off x="11681121" y="6114093"/>
            <a:ext cx="481029"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11</a:t>
            </a:r>
            <a:endParaRPr lang="zh-TW" altLang="en-US" sz="2400" dirty="0">
              <a:latin typeface="Times New Roman" panose="02020603050405020304" pitchFamily="18" charset="0"/>
              <a:cs typeface="Times New Roman" panose="02020603050405020304" pitchFamily="18" charset="0"/>
            </a:endParaRPr>
          </a:p>
        </p:txBody>
      </p:sp>
      <p:sp>
        <p:nvSpPr>
          <p:cNvPr id="10" name="標題 1">
            <a:extLst>
              <a:ext uri="{FF2B5EF4-FFF2-40B4-BE49-F238E27FC236}">
                <a16:creationId xmlns:a16="http://schemas.microsoft.com/office/drawing/2014/main" id="{C0BAED6C-8630-CAA9-F8D6-5F6717FE62CB}"/>
              </a:ext>
            </a:extLst>
          </p:cNvPr>
          <p:cNvSpPr>
            <a:spLocks noGrp="1"/>
          </p:cNvSpPr>
          <p:nvPr>
            <p:ph type="title"/>
          </p:nvPr>
        </p:nvSpPr>
        <p:spPr>
          <a:xfrm>
            <a:off x="82925" y="89046"/>
            <a:ext cx="11311247" cy="1012413"/>
          </a:xfrm>
        </p:spPr>
        <p:txBody>
          <a:bodyPr/>
          <a:lstStyle/>
          <a:p>
            <a:r>
              <a:rPr lang="en-US" altLang="zh-TW" dirty="0"/>
              <a:t>Study area</a:t>
            </a:r>
          </a:p>
        </p:txBody>
      </p:sp>
      <p:sp>
        <p:nvSpPr>
          <p:cNvPr id="11" name="文字方塊 10">
            <a:extLst>
              <a:ext uri="{FF2B5EF4-FFF2-40B4-BE49-F238E27FC236}">
                <a16:creationId xmlns:a16="http://schemas.microsoft.com/office/drawing/2014/main" id="{8D3B365B-96A1-1242-B0C1-D9EBC8A0DB9E}"/>
              </a:ext>
            </a:extLst>
          </p:cNvPr>
          <p:cNvSpPr txBox="1"/>
          <p:nvPr/>
        </p:nvSpPr>
        <p:spPr>
          <a:xfrm>
            <a:off x="29850" y="4657062"/>
            <a:ext cx="12162149" cy="1575816"/>
          </a:xfrm>
          <a:prstGeom prst="rect">
            <a:avLst/>
          </a:prstGeom>
          <a:noFill/>
        </p:spPr>
        <p:txBody>
          <a:bodyPr wrap="square">
            <a:spAutoFit/>
          </a:bodyPr>
          <a:lstStyle/>
          <a:p>
            <a:pPr algn="just">
              <a:lnSpc>
                <a:spcPct val="90000"/>
              </a:lnSpc>
              <a:spcAft>
                <a:spcPts val="600"/>
              </a:spcAft>
              <a:defRPr/>
            </a:pPr>
            <a:r>
              <a:rPr lang="en-US" altLang="zh-CN" sz="2400" dirty="0">
                <a:latin typeface="Times New Roman" panose="02020603050405020304" pitchFamily="18" charset="0"/>
                <a:cs typeface="Times New Roman" panose="02020603050405020304" pitchFamily="18" charset="0"/>
                <a:sym typeface="+mn-ea"/>
              </a:rPr>
              <a:t>Louisiana , where </a:t>
            </a:r>
            <a:r>
              <a:rPr lang="en-US" altLang="zh-TW" sz="2400" dirty="0">
                <a:latin typeface="Times New Roman" panose="02020603050405020304" pitchFamily="18" charset="0"/>
                <a:cs typeface="Times New Roman" panose="02020603050405020304" pitchFamily="18" charset="0"/>
                <a:sym typeface="+mn-ea"/>
              </a:rPr>
              <a:t>is a state in the Deep South and South Central regions of the United States.</a:t>
            </a:r>
          </a:p>
          <a:p>
            <a:pPr algn="just">
              <a:lnSpc>
                <a:spcPct val="90000"/>
              </a:lnSpc>
              <a:spcAft>
                <a:spcPts val="600"/>
              </a:spcAft>
              <a:defRPr/>
            </a:pPr>
            <a:endParaRPr lang="en-US" altLang="zh-TW" sz="2400" dirty="0">
              <a:latin typeface="Times New Roman" panose="02020603050405020304" pitchFamily="18" charset="0"/>
              <a:cs typeface="Times New Roman" panose="02020603050405020304" pitchFamily="18" charset="0"/>
              <a:sym typeface="+mn-ea"/>
            </a:endParaRPr>
          </a:p>
          <a:p>
            <a:pPr algn="just">
              <a:lnSpc>
                <a:spcPct val="90000"/>
              </a:lnSpc>
              <a:spcAft>
                <a:spcPts val="600"/>
              </a:spcAft>
              <a:defRPr/>
            </a:pPr>
            <a:r>
              <a:rPr lang="en-US" altLang="zh-TW" sz="2400" dirty="0">
                <a:latin typeface="Times New Roman" panose="02020603050405020304" pitchFamily="18" charset="0"/>
                <a:cs typeface="Times New Roman" panose="02020603050405020304" pitchFamily="18" charset="0"/>
                <a:sym typeface="+mn-ea"/>
              </a:rPr>
              <a:t>It is a </a:t>
            </a:r>
            <a:r>
              <a:rPr lang="en-US" altLang="zh-TW" sz="2400" dirty="0">
                <a:solidFill>
                  <a:srgbClr val="FF0000"/>
                </a:solidFill>
                <a:latin typeface="Times New Roman" panose="02020603050405020304" pitchFamily="18" charset="0"/>
                <a:cs typeface="Times New Roman" panose="02020603050405020304" pitchFamily="18" charset="0"/>
                <a:sym typeface="+mn-ea"/>
              </a:rPr>
              <a:t>coastal state </a:t>
            </a:r>
            <a:r>
              <a:rPr lang="en-US" altLang="zh-TW" sz="2400" dirty="0">
                <a:latin typeface="Times New Roman" panose="02020603050405020304" pitchFamily="18" charset="0"/>
                <a:cs typeface="Times New Roman" panose="02020603050405020304" pitchFamily="18" charset="0"/>
                <a:sym typeface="+mn-ea"/>
              </a:rPr>
              <a:t>with </a:t>
            </a:r>
            <a:r>
              <a:rPr lang="en-US" altLang="zh-TW" sz="2400" dirty="0">
                <a:solidFill>
                  <a:srgbClr val="FF0000"/>
                </a:solidFill>
                <a:latin typeface="Times New Roman" panose="02020603050405020304" pitchFamily="18" charset="0"/>
                <a:cs typeface="Times New Roman" panose="02020603050405020304" pitchFamily="18" charset="0"/>
                <a:sym typeface="+mn-ea"/>
              </a:rPr>
              <a:t>high population </a:t>
            </a:r>
            <a:r>
              <a:rPr lang="en-US" altLang="zh-TW" sz="2400" dirty="0" err="1">
                <a:solidFill>
                  <a:srgbClr val="FF0000"/>
                </a:solidFill>
                <a:latin typeface="Times New Roman" panose="02020603050405020304" pitchFamily="18" charset="0"/>
                <a:cs typeface="Times New Roman" panose="02020603050405020304" pitchFamily="18" charset="0"/>
                <a:sym typeface="+mn-ea"/>
              </a:rPr>
              <a:t>density</a:t>
            </a:r>
            <a:r>
              <a:rPr lang="en-US" altLang="zh-TW" sz="2400" dirty="0" err="1">
                <a:latin typeface="Times New Roman" panose="02020603050405020304" pitchFamily="18" charset="0"/>
                <a:cs typeface="Times New Roman" panose="02020603050405020304" pitchFamily="18" charset="0"/>
                <a:sym typeface="+mn-ea"/>
              </a:rPr>
              <a:t>.Which</a:t>
            </a:r>
            <a:r>
              <a:rPr lang="en-US" altLang="zh-TW" sz="2400" dirty="0">
                <a:latin typeface="Times New Roman" panose="02020603050405020304" pitchFamily="18" charset="0"/>
                <a:cs typeface="Times New Roman" panose="02020603050405020304" pitchFamily="18" charset="0"/>
                <a:sym typeface="+mn-ea"/>
              </a:rPr>
              <a:t> means its hard to conduct a surface reservoir and  infiltration basins.</a:t>
            </a:r>
          </a:p>
        </p:txBody>
      </p:sp>
    </p:spTree>
    <p:extLst>
      <p:ext uri="{BB962C8B-B14F-4D97-AF65-F5344CB8AC3E}">
        <p14:creationId xmlns:p14="http://schemas.microsoft.com/office/powerpoint/2010/main" val="28279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8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edge">
                                      <p:cBhvr>
                                        <p:cTn id="7" dur="750"/>
                                        <p:tgtEl>
                                          <p:spTgt spid="2"/>
                                        </p:tgtEl>
                                      </p:cBhvr>
                                    </p:animEffect>
                                  </p:childTnLst>
                                </p:cTn>
                              </p:par>
                              <p:par>
                                <p:cTn id="8" presetID="20" presetClass="entr" presetSubtype="0" fill="hold" grpId="0" nodeType="withEffect" nodePh="1">
                                  <p:stCondLst>
                                    <p:cond delay="8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wedg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桌 的圖片&#10;&#10;自動產生的描述">
            <a:extLst>
              <a:ext uri="{FF2B5EF4-FFF2-40B4-BE49-F238E27FC236}">
                <a16:creationId xmlns:a16="http://schemas.microsoft.com/office/drawing/2014/main" id="{183C04A8-AB33-47B7-93D1-62DB94D84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5342"/>
            <a:ext cx="12264701" cy="5203207"/>
          </a:xfrm>
          <a:prstGeom prst="rect">
            <a:avLst/>
          </a:prstGeom>
        </p:spPr>
      </p:pic>
      <p:sp>
        <p:nvSpPr>
          <p:cNvPr id="2" name="矩形 1">
            <a:extLst>
              <a:ext uri="{FF2B5EF4-FFF2-40B4-BE49-F238E27FC236}">
                <a16:creationId xmlns:a16="http://schemas.microsoft.com/office/drawing/2014/main" id="{AA38AED3-C44F-42DF-A05A-DC40108BE6A7}"/>
              </a:ext>
            </a:extLst>
          </p:cNvPr>
          <p:cNvSpPr/>
          <p:nvPr/>
        </p:nvSpPr>
        <p:spPr>
          <a:xfrm>
            <a:off x="2075537" y="3924300"/>
            <a:ext cx="3564850" cy="1233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a:extLst>
              <a:ext uri="{FF2B5EF4-FFF2-40B4-BE49-F238E27FC236}">
                <a16:creationId xmlns:a16="http://schemas.microsoft.com/office/drawing/2014/main" id="{1E6118B8-62D2-41BD-985D-2C09335592CC}"/>
              </a:ext>
            </a:extLst>
          </p:cNvPr>
          <p:cNvSpPr/>
          <p:nvPr/>
        </p:nvSpPr>
        <p:spPr>
          <a:xfrm>
            <a:off x="6478588" y="4677907"/>
            <a:ext cx="3564850" cy="125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線接點 7">
            <a:extLst>
              <a:ext uri="{FF2B5EF4-FFF2-40B4-BE49-F238E27FC236}">
                <a16:creationId xmlns:a16="http://schemas.microsoft.com/office/drawing/2014/main" id="{33038D9B-6734-DF99-8DD6-E53492E3857B}"/>
              </a:ext>
            </a:extLst>
          </p:cNvPr>
          <p:cNvCxnSpPr/>
          <p:nvPr/>
        </p:nvCxnSpPr>
        <p:spPr>
          <a:xfrm>
            <a:off x="0" y="3253838"/>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直線接點 8">
            <a:extLst>
              <a:ext uri="{FF2B5EF4-FFF2-40B4-BE49-F238E27FC236}">
                <a16:creationId xmlns:a16="http://schemas.microsoft.com/office/drawing/2014/main" id="{4200331A-3212-7B03-B1E2-F04A31CF6ED7}"/>
              </a:ext>
            </a:extLst>
          </p:cNvPr>
          <p:cNvCxnSpPr/>
          <p:nvPr/>
        </p:nvCxnSpPr>
        <p:spPr>
          <a:xfrm>
            <a:off x="0" y="5056908"/>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直線接點 9">
            <a:extLst>
              <a:ext uri="{FF2B5EF4-FFF2-40B4-BE49-F238E27FC236}">
                <a16:creationId xmlns:a16="http://schemas.microsoft.com/office/drawing/2014/main" id="{76094315-2E26-0F8F-6574-4FB381552D64}"/>
              </a:ext>
            </a:extLst>
          </p:cNvPr>
          <p:cNvCxnSpPr/>
          <p:nvPr/>
        </p:nvCxnSpPr>
        <p:spPr>
          <a:xfrm>
            <a:off x="0" y="5767448"/>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文字方塊 10">
            <a:extLst>
              <a:ext uri="{FF2B5EF4-FFF2-40B4-BE49-F238E27FC236}">
                <a16:creationId xmlns:a16="http://schemas.microsoft.com/office/drawing/2014/main" id="{A364D98D-6D71-4682-CB03-A1BF8C7A8DEB}"/>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12</a:t>
            </a:r>
            <a:endParaRPr lang="zh-TW" altLang="en-US" sz="2400" dirty="0">
              <a:latin typeface="Times New Roman" panose="02020603050405020304" pitchFamily="18" charset="0"/>
              <a:cs typeface="Times New Roman" panose="02020603050405020304" pitchFamily="18" charset="0"/>
            </a:endParaRPr>
          </a:p>
        </p:txBody>
      </p:sp>
      <p:sp>
        <p:nvSpPr>
          <p:cNvPr id="14" name="標題 1">
            <a:extLst>
              <a:ext uri="{FF2B5EF4-FFF2-40B4-BE49-F238E27FC236}">
                <a16:creationId xmlns:a16="http://schemas.microsoft.com/office/drawing/2014/main" id="{8C05DBA0-6E8A-0464-B8CE-B4F5881A42F9}"/>
              </a:ext>
            </a:extLst>
          </p:cNvPr>
          <p:cNvSpPr>
            <a:spLocks noGrp="1"/>
          </p:cNvSpPr>
          <p:nvPr>
            <p:ph type="title"/>
          </p:nvPr>
        </p:nvSpPr>
        <p:spPr>
          <a:xfrm>
            <a:off x="0" y="174830"/>
            <a:ext cx="11311247" cy="1012413"/>
          </a:xfrm>
        </p:spPr>
        <p:txBody>
          <a:bodyPr/>
          <a:lstStyle/>
          <a:p>
            <a:r>
              <a:rPr lang="en-US" altLang="zh-TW" dirty="0"/>
              <a:t>Parameter</a:t>
            </a:r>
          </a:p>
        </p:txBody>
      </p:sp>
    </p:spTree>
    <p:extLst>
      <p:ext uri="{BB962C8B-B14F-4D97-AF65-F5344CB8AC3E}">
        <p14:creationId xmlns:p14="http://schemas.microsoft.com/office/powerpoint/2010/main" val="22119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8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edge">
                                      <p:cBhvr>
                                        <p:cTn id="7" dur="750"/>
                                        <p:tgtEl>
                                          <p:spTgt spid="2"/>
                                        </p:tgtEl>
                                      </p:cBhvr>
                                    </p:animEffect>
                                  </p:childTnLst>
                                </p:cTn>
                              </p:par>
                              <p:par>
                                <p:cTn id="8" presetID="20" presetClass="entr" presetSubtype="0" fill="hold" grpId="0" nodeType="withEffect" nodePh="1">
                                  <p:stCondLst>
                                    <p:cond delay="8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wedg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a:extLst>
              <a:ext uri="{FF2B5EF4-FFF2-40B4-BE49-F238E27FC236}">
                <a16:creationId xmlns:a16="http://schemas.microsoft.com/office/drawing/2014/main" id="{C62F246F-65E2-C6E8-BFAF-DB7EE1948FDF}"/>
              </a:ext>
            </a:extLst>
          </p:cNvPr>
          <p:cNvSpPr>
            <a:spLocks noGrp="1"/>
          </p:cNvSpPr>
          <p:nvPr>
            <p:ph type="title"/>
          </p:nvPr>
        </p:nvSpPr>
        <p:spPr>
          <a:xfrm>
            <a:off x="0" y="174830"/>
            <a:ext cx="11311247" cy="1012413"/>
          </a:xfrm>
        </p:spPr>
        <p:txBody>
          <a:bodyPr/>
          <a:lstStyle/>
          <a:p>
            <a:r>
              <a:rPr lang="en-US" altLang="zh-TW" dirty="0"/>
              <a:t>Parameter processing</a:t>
            </a:r>
          </a:p>
        </p:txBody>
      </p:sp>
      <p:sp>
        <p:nvSpPr>
          <p:cNvPr id="2" name="矩形 1">
            <a:extLst>
              <a:ext uri="{FF2B5EF4-FFF2-40B4-BE49-F238E27FC236}">
                <a16:creationId xmlns:a16="http://schemas.microsoft.com/office/drawing/2014/main" id="{9F523E93-1D20-4F7C-9BEB-EBA887F6F9AF}"/>
              </a:ext>
            </a:extLst>
          </p:cNvPr>
          <p:cNvSpPr/>
          <p:nvPr/>
        </p:nvSpPr>
        <p:spPr>
          <a:xfrm>
            <a:off x="2075537" y="3924300"/>
            <a:ext cx="3564850" cy="1233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號: 迴轉箭號 6">
            <a:extLst>
              <a:ext uri="{FF2B5EF4-FFF2-40B4-BE49-F238E27FC236}">
                <a16:creationId xmlns:a16="http://schemas.microsoft.com/office/drawing/2014/main" id="{56514AF2-5F47-48A9-AD72-778490643103}"/>
              </a:ext>
            </a:extLst>
          </p:cNvPr>
          <p:cNvSpPr/>
          <p:nvPr/>
        </p:nvSpPr>
        <p:spPr>
          <a:xfrm>
            <a:off x="5203601" y="1345929"/>
            <a:ext cx="6015006" cy="923330"/>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id="{5F943AF4-EF98-46BF-A118-7613E8F96875}"/>
              </a:ext>
            </a:extLst>
          </p:cNvPr>
          <p:cNvSpPr txBox="1"/>
          <p:nvPr/>
        </p:nvSpPr>
        <p:spPr>
          <a:xfrm>
            <a:off x="5348748" y="587078"/>
            <a:ext cx="5515899" cy="1200329"/>
          </a:xfrm>
          <a:prstGeom prst="rect">
            <a:avLst/>
          </a:prstGeom>
          <a:noFill/>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cumulative distribution function (CDF) </a:t>
            </a:r>
          </a:p>
          <a:p>
            <a:pPr algn="just"/>
            <a:r>
              <a:rPr lang="en-US" altLang="zh-TW" sz="2400" dirty="0">
                <a:latin typeface="Times New Roman" panose="02020603050405020304" pitchFamily="18" charset="0"/>
                <a:cs typeface="Times New Roman" panose="02020603050405020304" pitchFamily="18" charset="0"/>
              </a:rPr>
              <a:t>[Turn the unit from meter to (%)]</a:t>
            </a:r>
          </a:p>
          <a:p>
            <a:pPr algn="just"/>
            <a:endParaRPr lang="en-US" altLang="zh-TW" sz="2400" dirty="0">
              <a:latin typeface="Times New Roman" panose="02020603050405020304" pitchFamily="18" charset="0"/>
              <a:cs typeface="Times New Roman" panose="02020603050405020304" pitchFamily="18" charset="0"/>
            </a:endParaRPr>
          </a:p>
        </p:txBody>
      </p:sp>
      <p:pic>
        <p:nvPicPr>
          <p:cNvPr id="9" name="圖片 8" descr="一張含有 桌 的圖片&#10;&#10;自動產生的描述">
            <a:extLst>
              <a:ext uri="{FF2B5EF4-FFF2-40B4-BE49-F238E27FC236}">
                <a16:creationId xmlns:a16="http://schemas.microsoft.com/office/drawing/2014/main" id="{0CBF4421-271E-C613-AB9C-E19273FAACE0}"/>
              </a:ext>
            </a:extLst>
          </p:cNvPr>
          <p:cNvPicPr>
            <a:picLocks noChangeAspect="1"/>
          </p:cNvPicPr>
          <p:nvPr/>
        </p:nvPicPr>
        <p:blipFill rotWithShape="1">
          <a:blip r:embed="rId2">
            <a:extLst>
              <a:ext uri="{28A0092B-C50C-407E-A947-70E740481C1C}">
                <a14:useLocalDpi xmlns:a14="http://schemas.microsoft.com/office/drawing/2010/main" val="0"/>
              </a:ext>
            </a:extLst>
          </a:blip>
          <a:srcRect r="48599"/>
          <a:stretch/>
        </p:blipFill>
        <p:spPr>
          <a:xfrm>
            <a:off x="18436" y="2033784"/>
            <a:ext cx="3785419" cy="3124344"/>
          </a:xfrm>
          <a:prstGeom prst="rect">
            <a:avLst/>
          </a:prstGeom>
        </p:spPr>
      </p:pic>
      <p:sp>
        <p:nvSpPr>
          <p:cNvPr id="12" name="文字方塊 11">
            <a:extLst>
              <a:ext uri="{FF2B5EF4-FFF2-40B4-BE49-F238E27FC236}">
                <a16:creationId xmlns:a16="http://schemas.microsoft.com/office/drawing/2014/main" id="{A60F678C-9EAC-9F5A-A92D-49293BC2DA7A}"/>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13</a:t>
            </a:r>
            <a:endParaRPr lang="zh-TW" altLang="en-US" sz="2400" dirty="0">
              <a:latin typeface="Times New Roman" panose="02020603050405020304" pitchFamily="18" charset="0"/>
              <a:cs typeface="Times New Roman" panose="02020603050405020304" pitchFamily="18" charset="0"/>
            </a:endParaRPr>
          </a:p>
        </p:txBody>
      </p:sp>
      <p:pic>
        <p:nvPicPr>
          <p:cNvPr id="24" name="圖片 23" descr="一張含有 地圖 的圖片&#10;&#10;自動產生的描述">
            <a:extLst>
              <a:ext uri="{FF2B5EF4-FFF2-40B4-BE49-F238E27FC236}">
                <a16:creationId xmlns:a16="http://schemas.microsoft.com/office/drawing/2014/main" id="{18E075E1-C03D-4FD3-8B1C-9063EA982EBB}"/>
              </a:ext>
            </a:extLst>
          </p:cNvPr>
          <p:cNvPicPr>
            <a:picLocks noChangeAspect="1"/>
          </p:cNvPicPr>
          <p:nvPr/>
        </p:nvPicPr>
        <p:blipFill rotWithShape="1">
          <a:blip r:embed="rId3">
            <a:extLst>
              <a:ext uri="{28A0092B-C50C-407E-A947-70E740481C1C}">
                <a14:useLocalDpi xmlns:a14="http://schemas.microsoft.com/office/drawing/2010/main" val="0"/>
              </a:ext>
            </a:extLst>
          </a:blip>
          <a:srcRect l="1281" b="50785"/>
          <a:stretch/>
        </p:blipFill>
        <p:spPr>
          <a:xfrm>
            <a:off x="3785419" y="2053815"/>
            <a:ext cx="8388145" cy="3312170"/>
          </a:xfrm>
          <a:prstGeom prst="rect">
            <a:avLst/>
          </a:prstGeom>
        </p:spPr>
      </p:pic>
    </p:spTree>
    <p:extLst>
      <p:ext uri="{BB962C8B-B14F-4D97-AF65-F5344CB8AC3E}">
        <p14:creationId xmlns:p14="http://schemas.microsoft.com/office/powerpoint/2010/main" val="31043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8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edg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B4AD6F3-591D-4128-8728-B395E36E42FD}"/>
              </a:ext>
            </a:extLst>
          </p:cNvPr>
          <p:cNvSpPr/>
          <p:nvPr/>
        </p:nvSpPr>
        <p:spPr>
          <a:xfrm>
            <a:off x="2075537" y="3924300"/>
            <a:ext cx="3564850" cy="1233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a:extLst>
              <a:ext uri="{FF2B5EF4-FFF2-40B4-BE49-F238E27FC236}">
                <a16:creationId xmlns:a16="http://schemas.microsoft.com/office/drawing/2014/main" id="{3D5CC8A5-8BE0-4895-B6FA-80F5ACBFF4DA}"/>
              </a:ext>
            </a:extLst>
          </p:cNvPr>
          <p:cNvSpPr/>
          <p:nvPr/>
        </p:nvSpPr>
        <p:spPr>
          <a:xfrm>
            <a:off x="6478588" y="4677907"/>
            <a:ext cx="3564850" cy="1257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圖片 4" descr="一張含有 桌 的圖片&#10;&#10;自動產生的描述">
            <a:extLst>
              <a:ext uri="{FF2B5EF4-FFF2-40B4-BE49-F238E27FC236}">
                <a16:creationId xmlns:a16="http://schemas.microsoft.com/office/drawing/2014/main" id="{8BC3E669-D00D-4FB4-AD7B-E361D2957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468" y="891897"/>
            <a:ext cx="8427970" cy="5785538"/>
          </a:xfrm>
          <a:prstGeom prst="rect">
            <a:avLst/>
          </a:prstGeom>
        </p:spPr>
      </p:pic>
      <p:sp>
        <p:nvSpPr>
          <p:cNvPr id="4" name="矩形 3">
            <a:extLst>
              <a:ext uri="{FF2B5EF4-FFF2-40B4-BE49-F238E27FC236}">
                <a16:creationId xmlns:a16="http://schemas.microsoft.com/office/drawing/2014/main" id="{6B73FA01-A0D2-1053-037F-58B69FAB3081}"/>
              </a:ext>
            </a:extLst>
          </p:cNvPr>
          <p:cNvSpPr/>
          <p:nvPr/>
        </p:nvSpPr>
        <p:spPr>
          <a:xfrm>
            <a:off x="8763990" y="4904509"/>
            <a:ext cx="380010" cy="368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B0CCE920-64D5-6299-69D0-8C8A6ED4E0CA}"/>
              </a:ext>
            </a:extLst>
          </p:cNvPr>
          <p:cNvSpPr/>
          <p:nvPr/>
        </p:nvSpPr>
        <p:spPr>
          <a:xfrm>
            <a:off x="8775865" y="3357156"/>
            <a:ext cx="380010" cy="368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a:extLst>
              <a:ext uri="{FF2B5EF4-FFF2-40B4-BE49-F238E27FC236}">
                <a16:creationId xmlns:a16="http://schemas.microsoft.com/office/drawing/2014/main" id="{FE160262-C446-7E81-6485-829600FDD8D9}"/>
              </a:ext>
            </a:extLst>
          </p:cNvPr>
          <p:cNvCxnSpPr>
            <a:cxnSpLocks/>
          </p:cNvCxnSpPr>
          <p:nvPr/>
        </p:nvCxnSpPr>
        <p:spPr>
          <a:xfrm>
            <a:off x="4476998" y="3689666"/>
            <a:ext cx="324196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直線接點 12">
            <a:extLst>
              <a:ext uri="{FF2B5EF4-FFF2-40B4-BE49-F238E27FC236}">
                <a16:creationId xmlns:a16="http://schemas.microsoft.com/office/drawing/2014/main" id="{7D30E58D-8D30-67E2-12D7-DDFAB343F2C5}"/>
              </a:ext>
            </a:extLst>
          </p:cNvPr>
          <p:cNvCxnSpPr>
            <a:cxnSpLocks/>
          </p:cNvCxnSpPr>
          <p:nvPr/>
        </p:nvCxnSpPr>
        <p:spPr>
          <a:xfrm>
            <a:off x="4476997" y="5165918"/>
            <a:ext cx="369322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矩形 14">
            <a:extLst>
              <a:ext uri="{FF2B5EF4-FFF2-40B4-BE49-F238E27FC236}">
                <a16:creationId xmlns:a16="http://schemas.microsoft.com/office/drawing/2014/main" id="{4C312AF5-C665-D0FD-4AF3-713A7EB45217}"/>
              </a:ext>
            </a:extLst>
          </p:cNvPr>
          <p:cNvSpPr/>
          <p:nvPr/>
        </p:nvSpPr>
        <p:spPr>
          <a:xfrm>
            <a:off x="8775865" y="6082391"/>
            <a:ext cx="380010" cy="368135"/>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cxnSp>
        <p:nvCxnSpPr>
          <p:cNvPr id="16" name="直線接點 15">
            <a:extLst>
              <a:ext uri="{FF2B5EF4-FFF2-40B4-BE49-F238E27FC236}">
                <a16:creationId xmlns:a16="http://schemas.microsoft.com/office/drawing/2014/main" id="{E541CE6B-B22C-8956-0492-B3A082314D58}"/>
              </a:ext>
            </a:extLst>
          </p:cNvPr>
          <p:cNvCxnSpPr>
            <a:cxnSpLocks/>
          </p:cNvCxnSpPr>
          <p:nvPr/>
        </p:nvCxnSpPr>
        <p:spPr>
          <a:xfrm>
            <a:off x="4476997" y="6396852"/>
            <a:ext cx="3693225" cy="0"/>
          </a:xfrm>
          <a:prstGeom prst="line">
            <a:avLst/>
          </a:prstGeom>
          <a:ln w="38100">
            <a:solidFill>
              <a:srgbClr val="7030A0"/>
            </a:solidFill>
          </a:ln>
        </p:spPr>
        <p:style>
          <a:lnRef idx="1">
            <a:schemeClr val="accent2"/>
          </a:lnRef>
          <a:fillRef idx="0">
            <a:schemeClr val="accent2"/>
          </a:fillRef>
          <a:effectRef idx="0">
            <a:schemeClr val="accent2"/>
          </a:effectRef>
          <a:fontRef idx="minor">
            <a:schemeClr val="tx1"/>
          </a:fontRef>
        </p:style>
      </p:cxnSp>
      <p:sp>
        <p:nvSpPr>
          <p:cNvPr id="17" name="文字方塊 16">
            <a:extLst>
              <a:ext uri="{FF2B5EF4-FFF2-40B4-BE49-F238E27FC236}">
                <a16:creationId xmlns:a16="http://schemas.microsoft.com/office/drawing/2014/main" id="{6D4629FA-31DD-B549-B547-3BB2256881FC}"/>
              </a:ext>
            </a:extLst>
          </p:cNvPr>
          <p:cNvSpPr txBox="1"/>
          <p:nvPr/>
        </p:nvSpPr>
        <p:spPr>
          <a:xfrm>
            <a:off x="9180970" y="3384733"/>
            <a:ext cx="1498167" cy="369332"/>
          </a:xfrm>
          <a:prstGeom prst="rect">
            <a:avLst/>
          </a:prstGeom>
          <a:noFill/>
        </p:spPr>
        <p:txBody>
          <a:bodyPr wrap="non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Higher weight</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110AA0FD-3695-D34A-B2C5-4D15C9AE108A}"/>
              </a:ext>
            </a:extLst>
          </p:cNvPr>
          <p:cNvSpPr txBox="1"/>
          <p:nvPr/>
        </p:nvSpPr>
        <p:spPr>
          <a:xfrm>
            <a:off x="9179021" y="4903312"/>
            <a:ext cx="1498167" cy="369332"/>
          </a:xfrm>
          <a:prstGeom prst="rect">
            <a:avLst/>
          </a:prstGeom>
          <a:noFill/>
        </p:spPr>
        <p:txBody>
          <a:bodyPr wrap="non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Higher weight</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1271EA9A-823E-EC30-DA82-04188E39254F}"/>
              </a:ext>
            </a:extLst>
          </p:cNvPr>
          <p:cNvSpPr txBox="1"/>
          <p:nvPr/>
        </p:nvSpPr>
        <p:spPr>
          <a:xfrm>
            <a:off x="9155875" y="6081194"/>
            <a:ext cx="1531188" cy="369332"/>
          </a:xfrm>
          <a:prstGeom prst="rect">
            <a:avLst/>
          </a:prstGeom>
          <a:noFill/>
        </p:spPr>
        <p:txBody>
          <a:bodyPr wrap="none" rtlCol="0">
            <a:spAutoFit/>
          </a:bodyPr>
          <a:lstStyle/>
          <a:p>
            <a:r>
              <a:rPr lang="en-US" altLang="zh-TW" dirty="0">
                <a:solidFill>
                  <a:srgbClr val="7030A0"/>
                </a:solidFill>
                <a:latin typeface="Times New Roman" panose="02020603050405020304" pitchFamily="18" charset="0"/>
                <a:cs typeface="Times New Roman" panose="02020603050405020304" pitchFamily="18" charset="0"/>
              </a:rPr>
              <a:t>Lower weight</a:t>
            </a:r>
            <a:endParaRPr lang="zh-TW" altLang="en-US" dirty="0">
              <a:solidFill>
                <a:srgbClr val="7030A0"/>
              </a:solidFill>
              <a:latin typeface="Times New Roman" panose="02020603050405020304" pitchFamily="18" charset="0"/>
              <a:cs typeface="Times New Roman" panose="02020603050405020304" pitchFamily="18" charset="0"/>
            </a:endParaRPr>
          </a:p>
        </p:txBody>
      </p:sp>
      <p:sp>
        <p:nvSpPr>
          <p:cNvPr id="20" name="箭號: 向上 19">
            <a:extLst>
              <a:ext uri="{FF2B5EF4-FFF2-40B4-BE49-F238E27FC236}">
                <a16:creationId xmlns:a16="http://schemas.microsoft.com/office/drawing/2014/main" id="{4492A459-9CC2-7EB1-D8AA-D3BAA9B245F5}"/>
              </a:ext>
            </a:extLst>
          </p:cNvPr>
          <p:cNvSpPr/>
          <p:nvPr/>
        </p:nvSpPr>
        <p:spPr>
          <a:xfrm>
            <a:off x="9441858" y="1130607"/>
            <a:ext cx="259308" cy="47431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highlight>
                <a:srgbClr val="FF0000"/>
              </a:highlight>
            </a:endParaRPr>
          </a:p>
        </p:txBody>
      </p:sp>
      <p:sp>
        <p:nvSpPr>
          <p:cNvPr id="21" name="文字方塊 20">
            <a:extLst>
              <a:ext uri="{FF2B5EF4-FFF2-40B4-BE49-F238E27FC236}">
                <a16:creationId xmlns:a16="http://schemas.microsoft.com/office/drawing/2014/main" id="{65EE83EB-2C7A-C648-A2A0-40F153D4B64F}"/>
              </a:ext>
            </a:extLst>
          </p:cNvPr>
          <p:cNvSpPr txBox="1"/>
          <p:nvPr/>
        </p:nvSpPr>
        <p:spPr>
          <a:xfrm>
            <a:off x="8013938" y="707384"/>
            <a:ext cx="4267515" cy="461665"/>
          </a:xfrm>
          <a:prstGeom prst="rect">
            <a:avLst/>
          </a:prstGeom>
          <a:noFill/>
        </p:spPr>
        <p:txBody>
          <a:bodyPr wrap="none" rtlCol="0">
            <a:spAutoFit/>
          </a:bodyPr>
          <a:lstStyle/>
          <a:p>
            <a:r>
              <a:rPr lang="en-US" altLang="zh-TW" sz="2400" dirty="0">
                <a:solidFill>
                  <a:srgbClr val="FF0000"/>
                </a:solidFill>
                <a:latin typeface="Times New Roman" panose="02020603050405020304" pitchFamily="18" charset="0"/>
                <a:cs typeface="Times New Roman" panose="02020603050405020304" pitchFamily="18" charset="0"/>
              </a:rPr>
              <a:t>Decide by discussion with expert</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39237CBE-B901-69E2-05E0-EF809BBB039F}"/>
              </a:ext>
            </a:extLst>
          </p:cNvPr>
          <p:cNvSpPr/>
          <p:nvPr/>
        </p:nvSpPr>
        <p:spPr>
          <a:xfrm>
            <a:off x="8775865" y="5736011"/>
            <a:ext cx="380010" cy="3341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AFB6DDC5-A179-3F45-4CF3-465D7BA3B2E4}"/>
              </a:ext>
            </a:extLst>
          </p:cNvPr>
          <p:cNvSpPr txBox="1"/>
          <p:nvPr/>
        </p:nvSpPr>
        <p:spPr>
          <a:xfrm>
            <a:off x="9188896" y="5736011"/>
            <a:ext cx="1498167" cy="369332"/>
          </a:xfrm>
          <a:prstGeom prst="rect">
            <a:avLst/>
          </a:prstGeom>
          <a:noFill/>
        </p:spPr>
        <p:txBody>
          <a:bodyPr wrap="non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Higher weight</a:t>
            </a:r>
            <a:endParaRPr lang="zh-TW" altLang="en-US" dirty="0">
              <a:solidFill>
                <a:srgbClr val="FF0000"/>
              </a:solidFill>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FCDC346C-6588-10CD-CA53-D3B4AE70E1F2}"/>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14</a:t>
            </a:r>
            <a:endParaRPr lang="zh-TW" altLang="en-US" sz="2400" dirty="0">
              <a:latin typeface="Times New Roman" panose="02020603050405020304" pitchFamily="18" charset="0"/>
              <a:cs typeface="Times New Roman" panose="02020603050405020304" pitchFamily="18" charset="0"/>
            </a:endParaRPr>
          </a:p>
        </p:txBody>
      </p:sp>
      <p:sp>
        <p:nvSpPr>
          <p:cNvPr id="27" name="標題 1">
            <a:extLst>
              <a:ext uri="{FF2B5EF4-FFF2-40B4-BE49-F238E27FC236}">
                <a16:creationId xmlns:a16="http://schemas.microsoft.com/office/drawing/2014/main" id="{E06A2A92-2268-66C0-988D-6A6C31614226}"/>
              </a:ext>
            </a:extLst>
          </p:cNvPr>
          <p:cNvSpPr>
            <a:spLocks noGrp="1"/>
          </p:cNvSpPr>
          <p:nvPr>
            <p:ph type="title"/>
          </p:nvPr>
        </p:nvSpPr>
        <p:spPr>
          <a:xfrm>
            <a:off x="0" y="174830"/>
            <a:ext cx="11311247" cy="1012413"/>
          </a:xfrm>
        </p:spPr>
        <p:txBody>
          <a:bodyPr/>
          <a:lstStyle/>
          <a:p>
            <a:r>
              <a:rPr lang="en-US" altLang="zh-TW" dirty="0"/>
              <a:t>Weights determine</a:t>
            </a:r>
          </a:p>
        </p:txBody>
      </p:sp>
      <p:cxnSp>
        <p:nvCxnSpPr>
          <p:cNvPr id="25" name="直線接點 24">
            <a:extLst>
              <a:ext uri="{FF2B5EF4-FFF2-40B4-BE49-F238E27FC236}">
                <a16:creationId xmlns:a16="http://schemas.microsoft.com/office/drawing/2014/main" id="{4758EAE0-5016-E015-5E9F-B43DB20B4B8E}"/>
              </a:ext>
            </a:extLst>
          </p:cNvPr>
          <p:cNvCxnSpPr>
            <a:cxnSpLocks/>
          </p:cNvCxnSpPr>
          <p:nvPr/>
        </p:nvCxnSpPr>
        <p:spPr>
          <a:xfrm>
            <a:off x="4320713" y="6070176"/>
            <a:ext cx="369322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26" name="矩形 25">
            <a:extLst>
              <a:ext uri="{FF2B5EF4-FFF2-40B4-BE49-F238E27FC236}">
                <a16:creationId xmlns:a16="http://schemas.microsoft.com/office/drawing/2014/main" id="{2D747202-8C0C-75FD-153B-F7082D29EFB3}"/>
              </a:ext>
            </a:extLst>
          </p:cNvPr>
          <p:cNvSpPr/>
          <p:nvPr/>
        </p:nvSpPr>
        <p:spPr>
          <a:xfrm>
            <a:off x="8775865" y="2762112"/>
            <a:ext cx="380010" cy="3681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7BC52C10-CE3B-98D2-5823-DEF63CC63131}"/>
              </a:ext>
            </a:extLst>
          </p:cNvPr>
          <p:cNvSpPr txBox="1"/>
          <p:nvPr/>
        </p:nvSpPr>
        <p:spPr>
          <a:xfrm>
            <a:off x="9188896" y="2738479"/>
            <a:ext cx="1498167" cy="369332"/>
          </a:xfrm>
          <a:prstGeom prst="rect">
            <a:avLst/>
          </a:prstGeom>
          <a:noFill/>
        </p:spPr>
        <p:txBody>
          <a:bodyPr wrap="none" rtlCol="0">
            <a:spAutoFit/>
          </a:bodyPr>
          <a:lstStyle/>
          <a:p>
            <a:r>
              <a:rPr lang="en-US" altLang="zh-TW" dirty="0">
                <a:solidFill>
                  <a:srgbClr val="FF0000"/>
                </a:solidFill>
                <a:latin typeface="Times New Roman" panose="02020603050405020304" pitchFamily="18" charset="0"/>
                <a:cs typeface="Times New Roman" panose="02020603050405020304" pitchFamily="18" charset="0"/>
              </a:rPr>
              <a:t>Higher weight</a:t>
            </a:r>
            <a:endParaRPr lang="zh-TW" altLang="en-US" dirty="0">
              <a:solidFill>
                <a:srgbClr val="FF0000"/>
              </a:solidFill>
              <a:latin typeface="Times New Roman" panose="02020603050405020304" pitchFamily="18" charset="0"/>
              <a:cs typeface="Times New Roman" panose="02020603050405020304" pitchFamily="18" charset="0"/>
            </a:endParaRPr>
          </a:p>
        </p:txBody>
      </p:sp>
      <p:cxnSp>
        <p:nvCxnSpPr>
          <p:cNvPr id="29" name="直線接點 28">
            <a:extLst>
              <a:ext uri="{FF2B5EF4-FFF2-40B4-BE49-F238E27FC236}">
                <a16:creationId xmlns:a16="http://schemas.microsoft.com/office/drawing/2014/main" id="{21F578D2-274D-2110-2AC2-D7E8F67D3E75}"/>
              </a:ext>
            </a:extLst>
          </p:cNvPr>
          <p:cNvCxnSpPr>
            <a:cxnSpLocks/>
          </p:cNvCxnSpPr>
          <p:nvPr/>
        </p:nvCxnSpPr>
        <p:spPr>
          <a:xfrm>
            <a:off x="4475018" y="3066647"/>
            <a:ext cx="324196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35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8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edge">
                                      <p:cBhvr>
                                        <p:cTn id="7" dur="750"/>
                                        <p:tgtEl>
                                          <p:spTgt spid="2"/>
                                        </p:tgtEl>
                                      </p:cBhvr>
                                    </p:animEffect>
                                  </p:childTnLst>
                                </p:cTn>
                              </p:par>
                              <p:par>
                                <p:cTn id="8" presetID="20" presetClass="entr" presetSubtype="0" fill="hold" grpId="0" nodeType="withEffect" nodePh="1">
                                  <p:stCondLst>
                                    <p:cond delay="8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wedg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ll About Aquifers | Saving Earth | Encyclopedia Britannica">
            <a:extLst>
              <a:ext uri="{FF2B5EF4-FFF2-40B4-BE49-F238E27FC236}">
                <a16:creationId xmlns:a16="http://schemas.microsoft.com/office/drawing/2014/main" id="{65020D82-2A90-7B2C-4A24-82FF5D149CED}"/>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5E46BFDD-29F4-485D-E037-18F1ED6F18E9}"/>
              </a:ext>
            </a:extLst>
          </p:cNvPr>
          <p:cNvSpPr>
            <a:spLocks noGrp="1"/>
          </p:cNvSpPr>
          <p:nvPr>
            <p:ph type="title"/>
          </p:nvPr>
        </p:nvSpPr>
        <p:spPr>
          <a:xfrm>
            <a:off x="651387" y="2449563"/>
            <a:ext cx="10515600" cy="1325563"/>
          </a:xfrm>
        </p:spPr>
        <p:txBody>
          <a:bodyPr/>
          <a:lstStyle/>
          <a:p>
            <a:pPr algn="ctr">
              <a:lnSpc>
                <a:spcPct val="90000"/>
              </a:lnSpc>
              <a:spcAft>
                <a:spcPts val="600"/>
              </a:spcAft>
            </a:pPr>
            <a:r>
              <a:rPr lang="en-US" altLang="zh-TW" sz="4400" dirty="0">
                <a:latin typeface="Times New Roman" panose="02020603050405020304" pitchFamily="18" charset="0"/>
                <a:cs typeface="Times New Roman" panose="02020603050405020304" pitchFamily="18" charset="0"/>
              </a:rPr>
              <a:t>3.Results and discussion</a:t>
            </a:r>
          </a:p>
        </p:txBody>
      </p:sp>
      <p:sp>
        <p:nvSpPr>
          <p:cNvPr id="4" name="文字方塊 3">
            <a:extLst>
              <a:ext uri="{FF2B5EF4-FFF2-40B4-BE49-F238E27FC236}">
                <a16:creationId xmlns:a16="http://schemas.microsoft.com/office/drawing/2014/main" id="{AA254248-F993-9254-74B9-31E8A69C4391}"/>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15</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59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地圖 的圖片&#10;&#10;自動產生的描述">
            <a:extLst>
              <a:ext uri="{FF2B5EF4-FFF2-40B4-BE49-F238E27FC236}">
                <a16:creationId xmlns:a16="http://schemas.microsoft.com/office/drawing/2014/main" id="{6C07CD40-B7D9-4ADC-864C-EC7FEFE76462}"/>
              </a:ext>
            </a:extLst>
          </p:cNvPr>
          <p:cNvPicPr>
            <a:picLocks noChangeAspect="1"/>
          </p:cNvPicPr>
          <p:nvPr/>
        </p:nvPicPr>
        <p:blipFill rotWithShape="1">
          <a:blip r:embed="rId2">
            <a:extLst>
              <a:ext uri="{28A0092B-C50C-407E-A947-70E740481C1C}">
                <a14:useLocalDpi xmlns:a14="http://schemas.microsoft.com/office/drawing/2010/main" val="0"/>
              </a:ext>
            </a:extLst>
          </a:blip>
          <a:srcRect r="50373" b="54591"/>
          <a:stretch/>
        </p:blipFill>
        <p:spPr>
          <a:xfrm>
            <a:off x="5502860" y="2196935"/>
            <a:ext cx="6689139" cy="4661064"/>
          </a:xfrm>
          <a:prstGeom prst="rect">
            <a:avLst/>
          </a:prstGeom>
        </p:spPr>
      </p:pic>
      <p:pic>
        <p:nvPicPr>
          <p:cNvPr id="5" name="圖片 4" descr="一張含有 桌 的圖片&#10;&#10;自動產生的描述">
            <a:extLst>
              <a:ext uri="{FF2B5EF4-FFF2-40B4-BE49-F238E27FC236}">
                <a16:creationId xmlns:a16="http://schemas.microsoft.com/office/drawing/2014/main" id="{E5E77312-3C21-410F-A753-05D9F39A5D4A}"/>
              </a:ext>
            </a:extLst>
          </p:cNvPr>
          <p:cNvPicPr>
            <a:picLocks noChangeAspect="1"/>
          </p:cNvPicPr>
          <p:nvPr/>
        </p:nvPicPr>
        <p:blipFill rotWithShape="1">
          <a:blip r:embed="rId3">
            <a:extLst>
              <a:ext uri="{28A0092B-C50C-407E-A947-70E740481C1C}">
                <a14:useLocalDpi xmlns:a14="http://schemas.microsoft.com/office/drawing/2010/main" val="0"/>
              </a:ext>
            </a:extLst>
          </a:blip>
          <a:srcRect t="7747" r="49495"/>
          <a:stretch/>
        </p:blipFill>
        <p:spPr>
          <a:xfrm>
            <a:off x="0" y="3298370"/>
            <a:ext cx="4593564" cy="3559629"/>
          </a:xfrm>
          <a:prstGeom prst="rect">
            <a:avLst/>
          </a:prstGeom>
        </p:spPr>
      </p:pic>
      <p:sp>
        <p:nvSpPr>
          <p:cNvPr id="7" name="文本框 22">
            <a:extLst>
              <a:ext uri="{FF2B5EF4-FFF2-40B4-BE49-F238E27FC236}">
                <a16:creationId xmlns:a16="http://schemas.microsoft.com/office/drawing/2014/main" id="{6E08E1EE-01DB-422A-B599-546010F60990}"/>
              </a:ext>
            </a:extLst>
          </p:cNvPr>
          <p:cNvSpPr txBox="1"/>
          <p:nvPr/>
        </p:nvSpPr>
        <p:spPr>
          <a:xfrm>
            <a:off x="-1" y="0"/>
            <a:ext cx="12150773" cy="769441"/>
          </a:xfrm>
          <a:prstGeom prst="rect">
            <a:avLst/>
          </a:prstGeom>
          <a:noFill/>
        </p:spPr>
        <p:txBody>
          <a:bodyPr wrap="square" rtlCol="0">
            <a:spAutoFit/>
          </a:bodyPr>
          <a:lstStyle/>
          <a:p>
            <a:pPr algn="just"/>
            <a:r>
              <a:rPr lang="en-US" altLang="zh-CN" sz="4400" dirty="0">
                <a:latin typeface="Times New Roman" panose="02020603050405020304" pitchFamily="18" charset="0"/>
                <a:ea typeface="印品黑体" panose="00000500000000000000" pitchFamily="2" charset="-122"/>
                <a:cs typeface="Times New Roman" panose="02020603050405020304" pitchFamily="18" charset="0"/>
              </a:rPr>
              <a:t>Aquifer characteristics and water availability score</a:t>
            </a:r>
          </a:p>
        </p:txBody>
      </p:sp>
      <p:sp>
        <p:nvSpPr>
          <p:cNvPr id="8" name="文字方塊 7">
            <a:extLst>
              <a:ext uri="{FF2B5EF4-FFF2-40B4-BE49-F238E27FC236}">
                <a16:creationId xmlns:a16="http://schemas.microsoft.com/office/drawing/2014/main" id="{CA198590-B917-4848-8181-AA3CDDFBCD3B}"/>
              </a:ext>
            </a:extLst>
          </p:cNvPr>
          <p:cNvSpPr txBox="1"/>
          <p:nvPr/>
        </p:nvSpPr>
        <p:spPr>
          <a:xfrm>
            <a:off x="18436" y="812250"/>
            <a:ext cx="12132336" cy="1569660"/>
          </a:xfrm>
          <a:prstGeom prst="rect">
            <a:avLst/>
          </a:prstGeom>
          <a:noFill/>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Tier I included criteria from aquifer characteristics and water availability(do not consider HG and TM at first), and the </a:t>
            </a:r>
            <a:r>
              <a:rPr lang="en-US" altLang="zh-TW" sz="2400" dirty="0">
                <a:solidFill>
                  <a:srgbClr val="FF0000"/>
                </a:solidFill>
                <a:latin typeface="Times New Roman" panose="02020603050405020304" pitchFamily="18" charset="0"/>
                <a:cs typeface="Times New Roman" panose="02020603050405020304" pitchFamily="18" charset="0"/>
              </a:rPr>
              <a:t>results show unsuitable watersheds mostly similar to those based on the storage ZT criteria</a:t>
            </a:r>
            <a:r>
              <a:rPr lang="en-US" altLang="zh-TW" sz="2400" dirty="0">
                <a:latin typeface="Times New Roman" panose="02020603050405020304" pitchFamily="18" charset="0"/>
                <a:cs typeface="Times New Roman" panose="02020603050405020304" pitchFamily="18" charset="0"/>
              </a:rPr>
              <a:t>. However, suitable watersheds are very limited by the inclusion of the surface water availability criteria. </a:t>
            </a:r>
          </a:p>
        </p:txBody>
      </p:sp>
      <p:cxnSp>
        <p:nvCxnSpPr>
          <p:cNvPr id="11" name="直線接點 10">
            <a:extLst>
              <a:ext uri="{FF2B5EF4-FFF2-40B4-BE49-F238E27FC236}">
                <a16:creationId xmlns:a16="http://schemas.microsoft.com/office/drawing/2014/main" id="{49478177-59BA-9AED-8327-E114B2F01C67}"/>
              </a:ext>
            </a:extLst>
          </p:cNvPr>
          <p:cNvCxnSpPr/>
          <p:nvPr/>
        </p:nvCxnSpPr>
        <p:spPr>
          <a:xfrm>
            <a:off x="1282535" y="3925656"/>
            <a:ext cx="2636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83789DF8-3287-B502-1004-8848865B9D19}"/>
              </a:ext>
            </a:extLst>
          </p:cNvPr>
          <p:cNvCxnSpPr/>
          <p:nvPr/>
        </p:nvCxnSpPr>
        <p:spPr>
          <a:xfrm>
            <a:off x="1282535" y="4258533"/>
            <a:ext cx="26363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97DADE86-1691-BD1B-A568-C373787B1286}"/>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16</a:t>
            </a:r>
            <a:endParaRPr lang="zh-TW"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76CF4C8F-6206-1246-CD2A-B71A30592E93}"/>
              </a:ext>
            </a:extLst>
          </p:cNvPr>
          <p:cNvSpPr/>
          <p:nvPr/>
        </p:nvSpPr>
        <p:spPr>
          <a:xfrm>
            <a:off x="41228" y="3598223"/>
            <a:ext cx="4388268" cy="21019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2C855733-4708-1192-751D-F878E63A07EA}"/>
              </a:ext>
            </a:extLst>
          </p:cNvPr>
          <p:cNvSpPr/>
          <p:nvPr/>
        </p:nvSpPr>
        <p:spPr>
          <a:xfrm>
            <a:off x="3566685" y="3933084"/>
            <a:ext cx="308758" cy="273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9" name="圖片 28" descr="一張含有 文字 的圖片&#10;&#10;自動產生的描述">
            <a:extLst>
              <a:ext uri="{FF2B5EF4-FFF2-40B4-BE49-F238E27FC236}">
                <a16:creationId xmlns:a16="http://schemas.microsoft.com/office/drawing/2014/main" id="{1DA56BB5-0055-3144-A22A-02A42647C214}"/>
              </a:ext>
            </a:extLst>
          </p:cNvPr>
          <p:cNvPicPr>
            <a:picLocks noChangeAspect="1"/>
          </p:cNvPicPr>
          <p:nvPr/>
        </p:nvPicPr>
        <p:blipFill rotWithShape="1">
          <a:blip r:embed="rId4">
            <a:extLst>
              <a:ext uri="{28A0092B-C50C-407E-A947-70E740481C1C}">
                <a14:useLocalDpi xmlns:a14="http://schemas.microsoft.com/office/drawing/2010/main" val="0"/>
              </a:ext>
            </a:extLst>
          </a:blip>
          <a:srcRect b="47556"/>
          <a:stretch/>
        </p:blipFill>
        <p:spPr>
          <a:xfrm>
            <a:off x="30155" y="2491462"/>
            <a:ext cx="5042761" cy="466699"/>
          </a:xfrm>
          <a:prstGeom prst="rect">
            <a:avLst/>
          </a:prstGeom>
        </p:spPr>
      </p:pic>
    </p:spTree>
    <p:extLst>
      <p:ext uri="{BB962C8B-B14F-4D97-AF65-F5344CB8AC3E}">
        <p14:creationId xmlns:p14="http://schemas.microsoft.com/office/powerpoint/2010/main" val="347751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地圖 的圖片&#10;&#10;自動產生的描述">
            <a:extLst>
              <a:ext uri="{FF2B5EF4-FFF2-40B4-BE49-F238E27FC236}">
                <a16:creationId xmlns:a16="http://schemas.microsoft.com/office/drawing/2014/main" id="{0A15FB74-D683-49DC-9397-C9760ED2CE61}"/>
              </a:ext>
            </a:extLst>
          </p:cNvPr>
          <p:cNvPicPr>
            <a:picLocks noChangeAspect="1"/>
          </p:cNvPicPr>
          <p:nvPr/>
        </p:nvPicPr>
        <p:blipFill rotWithShape="1">
          <a:blip r:embed="rId2">
            <a:extLst>
              <a:ext uri="{28A0092B-C50C-407E-A947-70E740481C1C}">
                <a14:useLocalDpi xmlns:a14="http://schemas.microsoft.com/office/drawing/2010/main" val="0"/>
              </a:ext>
            </a:extLst>
          </a:blip>
          <a:srcRect l="49899" b="54825"/>
          <a:stretch/>
        </p:blipFill>
        <p:spPr>
          <a:xfrm>
            <a:off x="6096000" y="2636215"/>
            <a:ext cx="5881588" cy="4038665"/>
          </a:xfrm>
          <a:prstGeom prst="rect">
            <a:avLst/>
          </a:prstGeom>
        </p:spPr>
      </p:pic>
      <p:sp>
        <p:nvSpPr>
          <p:cNvPr id="4" name="文本框 22">
            <a:extLst>
              <a:ext uri="{FF2B5EF4-FFF2-40B4-BE49-F238E27FC236}">
                <a16:creationId xmlns:a16="http://schemas.microsoft.com/office/drawing/2014/main" id="{E38E4452-06D7-4CBC-AC42-5993352624D5}"/>
              </a:ext>
            </a:extLst>
          </p:cNvPr>
          <p:cNvSpPr txBox="1"/>
          <p:nvPr/>
        </p:nvSpPr>
        <p:spPr>
          <a:xfrm>
            <a:off x="0" y="0"/>
            <a:ext cx="11936360" cy="769441"/>
          </a:xfrm>
          <a:prstGeom prst="rect">
            <a:avLst/>
          </a:prstGeom>
          <a:noFill/>
        </p:spPr>
        <p:txBody>
          <a:bodyPr wrap="square" rtlCol="0">
            <a:spAutoFit/>
          </a:bodyPr>
          <a:lstStyle/>
          <a:p>
            <a:pPr algn="just"/>
            <a:r>
              <a:rPr lang="en-US" altLang="zh-CN" sz="4400" dirty="0">
                <a:latin typeface="Times New Roman" panose="02020603050405020304" pitchFamily="18" charset="0"/>
                <a:ea typeface="印品黑体" panose="00000500000000000000" pitchFamily="2" charset="-122"/>
                <a:cs typeface="Times New Roman" panose="02020603050405020304" pitchFamily="18" charset="0"/>
              </a:rPr>
              <a:t>Aquifer characteristics and water availability score</a:t>
            </a:r>
          </a:p>
        </p:txBody>
      </p:sp>
      <p:sp>
        <p:nvSpPr>
          <p:cNvPr id="6" name="文字方塊 5">
            <a:extLst>
              <a:ext uri="{FF2B5EF4-FFF2-40B4-BE49-F238E27FC236}">
                <a16:creationId xmlns:a16="http://schemas.microsoft.com/office/drawing/2014/main" id="{48009603-178F-428F-9599-AEF6AFEF928C}"/>
              </a:ext>
            </a:extLst>
          </p:cNvPr>
          <p:cNvSpPr txBox="1"/>
          <p:nvPr/>
        </p:nvSpPr>
        <p:spPr>
          <a:xfrm>
            <a:off x="-1" y="707886"/>
            <a:ext cx="11936361" cy="1938992"/>
          </a:xfrm>
          <a:prstGeom prst="rect">
            <a:avLst/>
          </a:prstGeom>
          <a:noFill/>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 Tier II introduced two more aquifer characteristics, </a:t>
            </a:r>
            <a:r>
              <a:rPr lang="en-US" altLang="zh-TW" sz="2400" dirty="0">
                <a:solidFill>
                  <a:srgbClr val="FF0000"/>
                </a:solidFill>
                <a:latin typeface="Times New Roman" panose="02020603050405020304" pitchFamily="18" charset="0"/>
                <a:cs typeface="Times New Roman" panose="02020603050405020304" pitchFamily="18" charset="0"/>
              </a:rPr>
              <a:t>HG and TM</a:t>
            </a:r>
            <a:r>
              <a:rPr lang="en-US" altLang="zh-TW" sz="2400" dirty="0">
                <a:latin typeface="Times New Roman" panose="02020603050405020304" pitchFamily="18" charset="0"/>
                <a:cs typeface="Times New Roman" panose="02020603050405020304" pitchFamily="18" charset="0"/>
              </a:rPr>
              <a:t>, which mainly represent the </a:t>
            </a:r>
            <a:r>
              <a:rPr lang="en-US" altLang="zh-TW" sz="2400" dirty="0">
                <a:solidFill>
                  <a:srgbClr val="FF0000"/>
                </a:solidFill>
                <a:latin typeface="Times New Roman" panose="02020603050405020304" pitchFamily="18" charset="0"/>
                <a:cs typeface="Times New Roman" panose="02020603050405020304" pitchFamily="18" charset="0"/>
              </a:rPr>
              <a:t>migration potential of the stored water</a:t>
            </a:r>
            <a:r>
              <a:rPr lang="en-US" altLang="zh-TW" sz="2400" dirty="0">
                <a:latin typeface="Times New Roman" panose="02020603050405020304" pitchFamily="18" charset="0"/>
                <a:cs typeface="Times New Roman" panose="02020603050405020304" pitchFamily="18" charset="0"/>
              </a:rPr>
              <a:t>. For the purpose of ASR in this region, these aquifer features do not carry much weight in the overall suitability because the stored water is not intended to be restricted for use by only one entity. Therefore, they were given low weight factors and thus </a:t>
            </a:r>
            <a:r>
              <a:rPr lang="en-US" altLang="zh-TW" sz="2400" dirty="0">
                <a:solidFill>
                  <a:srgbClr val="FF0000"/>
                </a:solidFill>
                <a:latin typeface="Times New Roman" panose="02020603050405020304" pitchFamily="18" charset="0"/>
                <a:cs typeface="Times New Roman" panose="02020603050405020304" pitchFamily="18" charset="0"/>
              </a:rPr>
              <a:t>did not cause much of a change to the overall index.</a:t>
            </a:r>
          </a:p>
        </p:txBody>
      </p:sp>
      <p:pic>
        <p:nvPicPr>
          <p:cNvPr id="13" name="圖片 12" descr="一張含有 桌 的圖片&#10;&#10;自動產生的描述">
            <a:extLst>
              <a:ext uri="{FF2B5EF4-FFF2-40B4-BE49-F238E27FC236}">
                <a16:creationId xmlns:a16="http://schemas.microsoft.com/office/drawing/2014/main" id="{BB080CEF-E341-7A8C-117A-260FC01003BF}"/>
              </a:ext>
            </a:extLst>
          </p:cNvPr>
          <p:cNvPicPr>
            <a:picLocks noChangeAspect="1"/>
          </p:cNvPicPr>
          <p:nvPr/>
        </p:nvPicPr>
        <p:blipFill rotWithShape="1">
          <a:blip r:embed="rId3">
            <a:extLst>
              <a:ext uri="{28A0092B-C50C-407E-A947-70E740481C1C}">
                <a14:useLocalDpi xmlns:a14="http://schemas.microsoft.com/office/drawing/2010/main" val="0"/>
              </a:ext>
            </a:extLst>
          </a:blip>
          <a:srcRect t="7747" r="49495"/>
          <a:stretch/>
        </p:blipFill>
        <p:spPr>
          <a:xfrm>
            <a:off x="0" y="3298370"/>
            <a:ext cx="4593564" cy="3559629"/>
          </a:xfrm>
          <a:prstGeom prst="rect">
            <a:avLst/>
          </a:prstGeom>
        </p:spPr>
      </p:pic>
      <p:sp>
        <p:nvSpPr>
          <p:cNvPr id="21" name="矩形 20">
            <a:extLst>
              <a:ext uri="{FF2B5EF4-FFF2-40B4-BE49-F238E27FC236}">
                <a16:creationId xmlns:a16="http://schemas.microsoft.com/office/drawing/2014/main" id="{4A2304A9-B302-1076-9F2D-E47966BE12BD}"/>
              </a:ext>
            </a:extLst>
          </p:cNvPr>
          <p:cNvSpPr/>
          <p:nvPr/>
        </p:nvSpPr>
        <p:spPr>
          <a:xfrm>
            <a:off x="41228" y="3598223"/>
            <a:ext cx="4388268" cy="21019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7B222D99-E10D-AAF0-C288-4C2EDF86E7AD}"/>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17</a:t>
            </a:r>
            <a:endParaRPr lang="zh-TW" altLang="en-US" sz="2400" dirty="0">
              <a:latin typeface="Times New Roman" panose="02020603050405020304" pitchFamily="18" charset="0"/>
              <a:cs typeface="Times New Roman" panose="02020603050405020304" pitchFamily="18" charset="0"/>
            </a:endParaRPr>
          </a:p>
        </p:txBody>
      </p:sp>
      <p:pic>
        <p:nvPicPr>
          <p:cNvPr id="10" name="圖片 9">
            <a:extLst>
              <a:ext uri="{FF2B5EF4-FFF2-40B4-BE49-F238E27FC236}">
                <a16:creationId xmlns:a16="http://schemas.microsoft.com/office/drawing/2014/main" id="{06500CA5-740D-3797-36FD-A5BE33B19D4B}"/>
              </a:ext>
            </a:extLst>
          </p:cNvPr>
          <p:cNvPicPr>
            <a:picLocks noChangeAspect="1"/>
          </p:cNvPicPr>
          <p:nvPr/>
        </p:nvPicPr>
        <p:blipFill rotWithShape="1">
          <a:blip r:embed="rId4">
            <a:extLst>
              <a:ext uri="{28A0092B-C50C-407E-A947-70E740481C1C}">
                <a14:useLocalDpi xmlns:a14="http://schemas.microsoft.com/office/drawing/2010/main" val="0"/>
              </a:ext>
            </a:extLst>
          </a:blip>
          <a:srcRect b="28544"/>
          <a:stretch/>
        </p:blipFill>
        <p:spPr>
          <a:xfrm>
            <a:off x="0" y="2587618"/>
            <a:ext cx="4795926" cy="702190"/>
          </a:xfrm>
          <a:prstGeom prst="rect">
            <a:avLst/>
          </a:prstGeom>
        </p:spPr>
      </p:pic>
    </p:spTree>
    <p:extLst>
      <p:ext uri="{BB962C8B-B14F-4D97-AF65-F5344CB8AC3E}">
        <p14:creationId xmlns:p14="http://schemas.microsoft.com/office/powerpoint/2010/main" val="80030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地圖 的圖片&#10;&#10;自動產生的描述">
            <a:extLst>
              <a:ext uri="{FF2B5EF4-FFF2-40B4-BE49-F238E27FC236}">
                <a16:creationId xmlns:a16="http://schemas.microsoft.com/office/drawing/2014/main" id="{02794265-041D-43E3-98AA-147E0A1C457D}"/>
              </a:ext>
            </a:extLst>
          </p:cNvPr>
          <p:cNvPicPr>
            <a:picLocks noChangeAspect="1"/>
          </p:cNvPicPr>
          <p:nvPr/>
        </p:nvPicPr>
        <p:blipFill rotWithShape="1">
          <a:blip r:embed="rId2">
            <a:extLst>
              <a:ext uri="{28A0092B-C50C-407E-A947-70E740481C1C}">
                <a14:useLocalDpi xmlns:a14="http://schemas.microsoft.com/office/drawing/2010/main" val="0"/>
              </a:ext>
            </a:extLst>
          </a:blip>
          <a:srcRect t="46958" r="49694" b="7043"/>
          <a:stretch/>
        </p:blipFill>
        <p:spPr>
          <a:xfrm>
            <a:off x="6060652" y="2361794"/>
            <a:ext cx="5983864" cy="4166825"/>
          </a:xfrm>
          <a:prstGeom prst="rect">
            <a:avLst/>
          </a:prstGeom>
        </p:spPr>
      </p:pic>
      <p:pic>
        <p:nvPicPr>
          <p:cNvPr id="3" name="圖片 2" descr="一張含有 桌 的圖片&#10;&#10;自動產生的描述">
            <a:extLst>
              <a:ext uri="{FF2B5EF4-FFF2-40B4-BE49-F238E27FC236}">
                <a16:creationId xmlns:a16="http://schemas.microsoft.com/office/drawing/2014/main" id="{010EDA91-C869-4C3F-A18F-93357B88230D}"/>
              </a:ext>
            </a:extLst>
          </p:cNvPr>
          <p:cNvPicPr>
            <a:picLocks noChangeAspect="1"/>
          </p:cNvPicPr>
          <p:nvPr/>
        </p:nvPicPr>
        <p:blipFill rotWithShape="1">
          <a:blip r:embed="rId3">
            <a:extLst>
              <a:ext uri="{28A0092B-C50C-407E-A947-70E740481C1C}">
                <a14:useLocalDpi xmlns:a14="http://schemas.microsoft.com/office/drawing/2010/main" val="0"/>
              </a:ext>
            </a:extLst>
          </a:blip>
          <a:srcRect t="7747" r="49495"/>
          <a:stretch/>
        </p:blipFill>
        <p:spPr>
          <a:xfrm>
            <a:off x="0" y="3070638"/>
            <a:ext cx="4887444" cy="3787362"/>
          </a:xfrm>
          <a:prstGeom prst="rect">
            <a:avLst/>
          </a:prstGeom>
        </p:spPr>
      </p:pic>
      <p:sp>
        <p:nvSpPr>
          <p:cNvPr id="5" name="文字方塊 4">
            <a:extLst>
              <a:ext uri="{FF2B5EF4-FFF2-40B4-BE49-F238E27FC236}">
                <a16:creationId xmlns:a16="http://schemas.microsoft.com/office/drawing/2014/main" id="{F0402D33-D6BC-44ED-9DAA-12AB1EF223F6}"/>
              </a:ext>
            </a:extLst>
          </p:cNvPr>
          <p:cNvSpPr txBox="1"/>
          <p:nvPr/>
        </p:nvSpPr>
        <p:spPr>
          <a:xfrm>
            <a:off x="-1" y="815084"/>
            <a:ext cx="12173565" cy="1569660"/>
          </a:xfrm>
          <a:prstGeom prst="rect">
            <a:avLst/>
          </a:prstGeom>
          <a:noFill/>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Tier III introduced the water quality for surface and </a:t>
            </a:r>
            <a:r>
              <a:rPr lang="en-US" altLang="zh-TW" sz="2400" dirty="0" err="1">
                <a:latin typeface="Times New Roman" panose="02020603050405020304" pitchFamily="18" charset="0"/>
                <a:cs typeface="Times New Roman" panose="02020603050405020304" pitchFamily="18" charset="0"/>
              </a:rPr>
              <a:t>groundwater.</a:t>
            </a:r>
            <a:r>
              <a:rPr lang="en-US" altLang="zh-TW" sz="2400" dirty="0" err="1">
                <a:solidFill>
                  <a:srgbClr val="FF0000"/>
                </a:solidFill>
                <a:latin typeface="Times New Roman" panose="02020603050405020304" pitchFamily="18" charset="0"/>
                <a:cs typeface="Times New Roman" panose="02020603050405020304" pitchFamily="18" charset="0"/>
              </a:rPr>
              <a:t>Tier</a:t>
            </a:r>
            <a:r>
              <a:rPr lang="en-US" altLang="zh-TW" sz="2400" dirty="0">
                <a:solidFill>
                  <a:srgbClr val="FF0000"/>
                </a:solidFill>
                <a:latin typeface="Times New Roman" panose="02020603050405020304" pitchFamily="18" charset="0"/>
                <a:cs typeface="Times New Roman" panose="02020603050405020304" pitchFamily="18" charset="0"/>
              </a:rPr>
              <a:t> III results in more unsuitable watersheds</a:t>
            </a:r>
            <a:r>
              <a:rPr lang="en-US" altLang="zh-TW" sz="2400" dirty="0">
                <a:latin typeface="Times New Roman" panose="02020603050405020304" pitchFamily="18" charset="0"/>
                <a:cs typeface="Times New Roman" panose="02020603050405020304" pitchFamily="18" charset="0"/>
              </a:rPr>
              <a:t> around Calcasieu Lake and Vermillion Bay as a result of the surface water salinity, which is a new multiplier in this tier. At this point, the groundwater salinity has </a:t>
            </a:r>
            <a:r>
              <a:rPr lang="en-US" altLang="zh-TW" sz="2400" dirty="0">
                <a:solidFill>
                  <a:srgbClr val="FF0000"/>
                </a:solidFill>
                <a:latin typeface="Times New Roman" panose="02020603050405020304" pitchFamily="18" charset="0"/>
                <a:cs typeface="Times New Roman" panose="02020603050405020304" pitchFamily="18" charset="0"/>
              </a:rPr>
              <a:t>become insignificant in comparison to other criteria </a:t>
            </a:r>
            <a:r>
              <a:rPr lang="en-US" altLang="zh-TW" sz="2400" dirty="0">
                <a:latin typeface="Times New Roman" panose="02020603050405020304" pitchFamily="18" charset="0"/>
                <a:cs typeface="Times New Roman" panose="02020603050405020304" pitchFamily="18" charset="0"/>
              </a:rPr>
              <a:t>that control the unsuitable watersheds.</a:t>
            </a:r>
          </a:p>
        </p:txBody>
      </p:sp>
      <p:sp>
        <p:nvSpPr>
          <p:cNvPr id="10" name="文字方塊 9">
            <a:extLst>
              <a:ext uri="{FF2B5EF4-FFF2-40B4-BE49-F238E27FC236}">
                <a16:creationId xmlns:a16="http://schemas.microsoft.com/office/drawing/2014/main" id="{900E34CA-03AF-07BD-1F3D-7B03619B08C9}"/>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18</a:t>
            </a:r>
            <a:endParaRPr lang="zh-TW" altLang="en-US" sz="2400" dirty="0">
              <a:latin typeface="Times New Roman" panose="02020603050405020304" pitchFamily="18" charset="0"/>
              <a:cs typeface="Times New Roman" panose="02020603050405020304" pitchFamily="18" charset="0"/>
            </a:endParaRPr>
          </a:p>
        </p:txBody>
      </p:sp>
      <p:sp>
        <p:nvSpPr>
          <p:cNvPr id="11" name="文本框 22">
            <a:extLst>
              <a:ext uri="{FF2B5EF4-FFF2-40B4-BE49-F238E27FC236}">
                <a16:creationId xmlns:a16="http://schemas.microsoft.com/office/drawing/2014/main" id="{891729F9-1123-8B0C-81A9-6FD2BBF43C07}"/>
              </a:ext>
            </a:extLst>
          </p:cNvPr>
          <p:cNvSpPr txBox="1"/>
          <p:nvPr/>
        </p:nvSpPr>
        <p:spPr>
          <a:xfrm>
            <a:off x="-1" y="0"/>
            <a:ext cx="11857703" cy="769441"/>
          </a:xfrm>
          <a:prstGeom prst="rect">
            <a:avLst/>
          </a:prstGeom>
          <a:noFill/>
        </p:spPr>
        <p:txBody>
          <a:bodyPr wrap="square" rtlCol="0">
            <a:spAutoFit/>
          </a:bodyPr>
          <a:lstStyle/>
          <a:p>
            <a:r>
              <a:rPr lang="en-US" altLang="zh-CN" sz="4400" dirty="0">
                <a:latin typeface="Times New Roman" panose="02020603050405020304" pitchFamily="18" charset="0"/>
                <a:ea typeface="印品黑体" panose="00000500000000000000" pitchFamily="2" charset="-122"/>
                <a:cs typeface="Times New Roman" panose="02020603050405020304" pitchFamily="18" charset="0"/>
              </a:rPr>
              <a:t>Water quality score</a:t>
            </a:r>
            <a:endParaRPr lang="en-US" altLang="zh-CN" sz="4400" dirty="0">
              <a:latin typeface="Times New Roman" panose="02020603050405020304" pitchFamily="18" charset="0"/>
              <a:ea typeface="造字工房悦圆演示版常规体" pitchFamily="50" charset="-122"/>
              <a:cs typeface="Times New Roman" panose="02020603050405020304" pitchFamily="18" charset="0"/>
            </a:endParaRPr>
          </a:p>
        </p:txBody>
      </p:sp>
      <p:sp>
        <p:nvSpPr>
          <p:cNvPr id="12" name="矩形 11">
            <a:extLst>
              <a:ext uri="{FF2B5EF4-FFF2-40B4-BE49-F238E27FC236}">
                <a16:creationId xmlns:a16="http://schemas.microsoft.com/office/drawing/2014/main" id="{BF77928E-67A1-0098-1500-E5FB1353A8C8}"/>
              </a:ext>
            </a:extLst>
          </p:cNvPr>
          <p:cNvSpPr/>
          <p:nvPr/>
        </p:nvSpPr>
        <p:spPr>
          <a:xfrm>
            <a:off x="18436" y="5605153"/>
            <a:ext cx="4388268" cy="60564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descr="一張含有 文字 的圖片&#10;&#10;自動產生的描述">
            <a:extLst>
              <a:ext uri="{FF2B5EF4-FFF2-40B4-BE49-F238E27FC236}">
                <a16:creationId xmlns:a16="http://schemas.microsoft.com/office/drawing/2014/main" id="{79005989-F970-2E02-935E-B1F6CFCCF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32" y="2278745"/>
            <a:ext cx="3298193" cy="791893"/>
          </a:xfrm>
          <a:prstGeom prst="rect">
            <a:avLst/>
          </a:prstGeom>
        </p:spPr>
      </p:pic>
      <p:sp>
        <p:nvSpPr>
          <p:cNvPr id="9" name="矩形 8">
            <a:extLst>
              <a:ext uri="{FF2B5EF4-FFF2-40B4-BE49-F238E27FC236}">
                <a16:creationId xmlns:a16="http://schemas.microsoft.com/office/drawing/2014/main" id="{C4EE7195-FA47-EE66-F78B-7D27CC26689A}"/>
              </a:ext>
            </a:extLst>
          </p:cNvPr>
          <p:cNvSpPr/>
          <p:nvPr/>
        </p:nvSpPr>
        <p:spPr>
          <a:xfrm>
            <a:off x="21564" y="3470407"/>
            <a:ext cx="4388268" cy="213474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762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一張含有 地圖 的圖片&#10;&#10;自動產生的描述">
            <a:extLst>
              <a:ext uri="{FF2B5EF4-FFF2-40B4-BE49-F238E27FC236}">
                <a16:creationId xmlns:a16="http://schemas.microsoft.com/office/drawing/2014/main" id="{42D5E03C-BAC0-4FC3-8986-85DEDD63E5F9}"/>
              </a:ext>
            </a:extLst>
          </p:cNvPr>
          <p:cNvPicPr>
            <a:picLocks noChangeAspect="1"/>
          </p:cNvPicPr>
          <p:nvPr/>
        </p:nvPicPr>
        <p:blipFill rotWithShape="1">
          <a:blip r:embed="rId2">
            <a:extLst>
              <a:ext uri="{28A0092B-C50C-407E-A947-70E740481C1C}">
                <a14:useLocalDpi xmlns:a14="http://schemas.microsoft.com/office/drawing/2010/main" val="0"/>
              </a:ext>
            </a:extLst>
          </a:blip>
          <a:srcRect l="49899" t="46601" b="6687"/>
          <a:stretch/>
        </p:blipFill>
        <p:spPr>
          <a:xfrm>
            <a:off x="6204153" y="2237758"/>
            <a:ext cx="5987847" cy="4251534"/>
          </a:xfrm>
          <a:prstGeom prst="rect">
            <a:avLst/>
          </a:prstGeom>
        </p:spPr>
      </p:pic>
      <p:sp>
        <p:nvSpPr>
          <p:cNvPr id="11" name="橢圓 10">
            <a:extLst>
              <a:ext uri="{FF2B5EF4-FFF2-40B4-BE49-F238E27FC236}">
                <a16:creationId xmlns:a16="http://schemas.microsoft.com/office/drawing/2014/main" id="{6663E4ED-3B1D-42CE-9A54-615FF305FCD8}"/>
              </a:ext>
            </a:extLst>
          </p:cNvPr>
          <p:cNvSpPr/>
          <p:nvPr/>
        </p:nvSpPr>
        <p:spPr>
          <a:xfrm>
            <a:off x="8442677" y="4031438"/>
            <a:ext cx="904568" cy="8750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descr="一張含有 桌 的圖片&#10;&#10;自動產生的描述">
            <a:extLst>
              <a:ext uri="{FF2B5EF4-FFF2-40B4-BE49-F238E27FC236}">
                <a16:creationId xmlns:a16="http://schemas.microsoft.com/office/drawing/2014/main" id="{F5AACF1E-5E22-4739-8AFF-C2862EDC8FA8}"/>
              </a:ext>
            </a:extLst>
          </p:cNvPr>
          <p:cNvPicPr>
            <a:picLocks noChangeAspect="1"/>
          </p:cNvPicPr>
          <p:nvPr/>
        </p:nvPicPr>
        <p:blipFill rotWithShape="1">
          <a:blip r:embed="rId3">
            <a:extLst>
              <a:ext uri="{28A0092B-C50C-407E-A947-70E740481C1C}">
                <a14:useLocalDpi xmlns:a14="http://schemas.microsoft.com/office/drawing/2010/main" val="0"/>
              </a:ext>
            </a:extLst>
          </a:blip>
          <a:srcRect t="7747" r="49495"/>
          <a:stretch/>
        </p:blipFill>
        <p:spPr>
          <a:xfrm>
            <a:off x="27966" y="3041752"/>
            <a:ext cx="4887444" cy="3787362"/>
          </a:xfrm>
          <a:prstGeom prst="rect">
            <a:avLst/>
          </a:prstGeom>
        </p:spPr>
      </p:pic>
      <p:sp>
        <p:nvSpPr>
          <p:cNvPr id="8" name="文字方塊 7">
            <a:extLst>
              <a:ext uri="{FF2B5EF4-FFF2-40B4-BE49-F238E27FC236}">
                <a16:creationId xmlns:a16="http://schemas.microsoft.com/office/drawing/2014/main" id="{7442381C-FB7F-48B6-AFA1-AEB582234724}"/>
              </a:ext>
            </a:extLst>
          </p:cNvPr>
          <p:cNvSpPr txBox="1"/>
          <p:nvPr/>
        </p:nvSpPr>
        <p:spPr>
          <a:xfrm>
            <a:off x="-1" y="829817"/>
            <a:ext cx="12164035" cy="1200329"/>
          </a:xfrm>
          <a:prstGeom prst="rect">
            <a:avLst/>
          </a:prstGeom>
          <a:noFill/>
        </p:spPr>
        <p:txBody>
          <a:bodyPr wrap="square">
            <a:spAutoFit/>
          </a:bodyPr>
          <a:lstStyle/>
          <a:p>
            <a:pPr algn="just"/>
            <a:r>
              <a:rPr lang="en-US" altLang="zh-TW" sz="2400" dirty="0">
                <a:latin typeface="Times New Roman" panose="02020603050405020304" pitchFamily="18" charset="0"/>
                <a:cs typeface="Times New Roman" panose="02020603050405020304" pitchFamily="18" charset="0"/>
              </a:rPr>
              <a:t>Tier IV introduced cultivated crop cover and developed land. These land cover classifications are important for locating watersheds with high irrigation activity and also for </a:t>
            </a:r>
            <a:r>
              <a:rPr lang="en-US" altLang="zh-TW" sz="2400" dirty="0">
                <a:solidFill>
                  <a:srgbClr val="FF0000"/>
                </a:solidFill>
                <a:latin typeface="Times New Roman" panose="02020603050405020304" pitchFamily="18" charset="0"/>
                <a:cs typeface="Times New Roman" panose="02020603050405020304" pitchFamily="18" charset="0"/>
              </a:rPr>
              <a:t>ensuring a suitable area will have sufficient power and access roads</a:t>
            </a:r>
            <a:r>
              <a:rPr lang="en-US" altLang="zh-TW" sz="2400" dirty="0">
                <a:latin typeface="Times New Roman" panose="02020603050405020304" pitchFamily="18" charset="0"/>
                <a:cs typeface="Times New Roman" panose="02020603050405020304" pitchFamily="18" charset="0"/>
              </a:rPr>
              <a:t>. </a:t>
            </a:r>
            <a:endParaRPr lang="zh-TW" altLang="en-US" sz="24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0FC16843-97E5-414B-8F28-AB66D44A4F2D}"/>
              </a:ext>
            </a:extLst>
          </p:cNvPr>
          <p:cNvSpPr txBox="1"/>
          <p:nvPr/>
        </p:nvSpPr>
        <p:spPr>
          <a:xfrm>
            <a:off x="7697780" y="4765076"/>
            <a:ext cx="4084491" cy="369332"/>
          </a:xfrm>
          <a:prstGeom prst="rect">
            <a:avLst/>
          </a:prstGeom>
          <a:noFill/>
        </p:spPr>
        <p:txBody>
          <a:bodyPr wrap="square">
            <a:spAutoFit/>
          </a:bodyPr>
          <a:lstStyle/>
          <a:p>
            <a:r>
              <a:rPr lang="zh-TW" altLang="en-US" b="1" dirty="0">
                <a:latin typeface="Times New Roman" panose="02020603050405020304" pitchFamily="18" charset="0"/>
                <a:cs typeface="Times New Roman" panose="02020603050405020304" pitchFamily="18" charset="0"/>
              </a:rPr>
              <a:t>north of the Calcasieu Lake</a:t>
            </a:r>
            <a:endParaRPr lang="zh-TW" altLang="en-US" dirty="0">
              <a:latin typeface="Times New Roman" panose="02020603050405020304" pitchFamily="18" charset="0"/>
              <a:cs typeface="Times New Roman" panose="02020603050405020304" pitchFamily="18" charset="0"/>
            </a:endParaRPr>
          </a:p>
        </p:txBody>
      </p:sp>
      <p:sp>
        <p:nvSpPr>
          <p:cNvPr id="15" name="文字方塊 14">
            <a:extLst>
              <a:ext uri="{FF2B5EF4-FFF2-40B4-BE49-F238E27FC236}">
                <a16:creationId xmlns:a16="http://schemas.microsoft.com/office/drawing/2014/main" id="{F9D26F80-9040-64B5-2272-7451327CAB50}"/>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19</a:t>
            </a:r>
            <a:endParaRPr lang="zh-TW" altLang="en-US" sz="2400" dirty="0">
              <a:latin typeface="Times New Roman" panose="02020603050405020304" pitchFamily="18" charset="0"/>
              <a:cs typeface="Times New Roman" panose="02020603050405020304" pitchFamily="18" charset="0"/>
            </a:endParaRPr>
          </a:p>
        </p:txBody>
      </p:sp>
      <p:sp>
        <p:nvSpPr>
          <p:cNvPr id="16" name="文本框 22">
            <a:extLst>
              <a:ext uri="{FF2B5EF4-FFF2-40B4-BE49-F238E27FC236}">
                <a16:creationId xmlns:a16="http://schemas.microsoft.com/office/drawing/2014/main" id="{E304A323-251D-7A4C-DF90-C6DF6A392CAD}"/>
              </a:ext>
            </a:extLst>
          </p:cNvPr>
          <p:cNvSpPr txBox="1"/>
          <p:nvPr/>
        </p:nvSpPr>
        <p:spPr>
          <a:xfrm>
            <a:off x="-1" y="0"/>
            <a:ext cx="11857703" cy="769441"/>
          </a:xfrm>
          <a:prstGeom prst="rect">
            <a:avLst/>
          </a:prstGeom>
          <a:noFill/>
        </p:spPr>
        <p:txBody>
          <a:bodyPr wrap="square" rtlCol="0">
            <a:spAutoFit/>
          </a:bodyPr>
          <a:lstStyle/>
          <a:p>
            <a:r>
              <a:rPr lang="en-US" altLang="zh-CN" sz="4400" dirty="0">
                <a:latin typeface="Times New Roman" panose="02020603050405020304" pitchFamily="18" charset="0"/>
                <a:ea typeface="印品黑体" panose="00000500000000000000" pitchFamily="2" charset="-122"/>
                <a:cs typeface="Times New Roman" panose="02020603050405020304" pitchFamily="18" charset="0"/>
              </a:rPr>
              <a:t>Land cover score</a:t>
            </a:r>
            <a:endParaRPr lang="en-US" altLang="zh-CN" sz="4400" dirty="0">
              <a:latin typeface="Times New Roman" panose="02020603050405020304" pitchFamily="18" charset="0"/>
              <a:ea typeface="造字工房悦圆演示版常规体" pitchFamily="50" charset="-122"/>
              <a:cs typeface="Times New Roman" panose="02020603050405020304" pitchFamily="18" charset="0"/>
            </a:endParaRPr>
          </a:p>
        </p:txBody>
      </p:sp>
      <p:sp>
        <p:nvSpPr>
          <p:cNvPr id="13" name="矩形 12">
            <a:extLst>
              <a:ext uri="{FF2B5EF4-FFF2-40B4-BE49-F238E27FC236}">
                <a16:creationId xmlns:a16="http://schemas.microsoft.com/office/drawing/2014/main" id="{1288142A-7F4D-9965-1724-00EECC2C01B9}"/>
              </a:ext>
            </a:extLst>
          </p:cNvPr>
          <p:cNvSpPr/>
          <p:nvPr/>
        </p:nvSpPr>
        <p:spPr>
          <a:xfrm>
            <a:off x="18436" y="6114093"/>
            <a:ext cx="4388268" cy="71502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descr="一張含有 文字 的圖片&#10;&#10;自動產生的描述">
            <a:extLst>
              <a:ext uri="{FF2B5EF4-FFF2-40B4-BE49-F238E27FC236}">
                <a16:creationId xmlns:a16="http://schemas.microsoft.com/office/drawing/2014/main" id="{2C29C2C2-CE7F-FD40-2005-88ECCCC009C5}"/>
              </a:ext>
            </a:extLst>
          </p:cNvPr>
          <p:cNvPicPr>
            <a:picLocks noChangeAspect="1"/>
          </p:cNvPicPr>
          <p:nvPr/>
        </p:nvPicPr>
        <p:blipFill rotWithShape="1">
          <a:blip r:embed="rId4">
            <a:extLst>
              <a:ext uri="{28A0092B-C50C-407E-A947-70E740481C1C}">
                <a14:useLocalDpi xmlns:a14="http://schemas.microsoft.com/office/drawing/2010/main" val="0"/>
              </a:ext>
            </a:extLst>
          </a:blip>
          <a:srcRect b="6188"/>
          <a:stretch/>
        </p:blipFill>
        <p:spPr>
          <a:xfrm>
            <a:off x="145051" y="1986466"/>
            <a:ext cx="4887444" cy="894386"/>
          </a:xfrm>
          <a:prstGeom prst="rect">
            <a:avLst/>
          </a:prstGeom>
        </p:spPr>
      </p:pic>
      <p:sp>
        <p:nvSpPr>
          <p:cNvPr id="12" name="矩形 11">
            <a:extLst>
              <a:ext uri="{FF2B5EF4-FFF2-40B4-BE49-F238E27FC236}">
                <a16:creationId xmlns:a16="http://schemas.microsoft.com/office/drawing/2014/main" id="{09E82408-485A-A78A-42FF-B9E341852BA5}"/>
              </a:ext>
            </a:extLst>
          </p:cNvPr>
          <p:cNvSpPr/>
          <p:nvPr/>
        </p:nvSpPr>
        <p:spPr>
          <a:xfrm>
            <a:off x="28268" y="5467505"/>
            <a:ext cx="4388268" cy="64658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AB3E5C43-9A0C-683A-D8B8-1DCF81277C0F}"/>
              </a:ext>
            </a:extLst>
          </p:cNvPr>
          <p:cNvSpPr/>
          <p:nvPr/>
        </p:nvSpPr>
        <p:spPr>
          <a:xfrm>
            <a:off x="31396" y="3362255"/>
            <a:ext cx="4388268" cy="21019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939F67BC-9020-7A6C-A633-DD9C62C7F0D6}"/>
              </a:ext>
            </a:extLst>
          </p:cNvPr>
          <p:cNvSpPr/>
          <p:nvPr/>
        </p:nvSpPr>
        <p:spPr>
          <a:xfrm>
            <a:off x="4336026" y="2635784"/>
            <a:ext cx="841521" cy="24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446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descr="All About Aquifers | Saving Earth | Encyclopedia Britannica">
            <a:extLst>
              <a:ext uri="{FF2B5EF4-FFF2-40B4-BE49-F238E27FC236}">
                <a16:creationId xmlns:a16="http://schemas.microsoft.com/office/drawing/2014/main" id="{985F6FE2-A875-A39C-00AE-86464D0397E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文字方塊 69">
            <a:extLst>
              <a:ext uri="{FF2B5EF4-FFF2-40B4-BE49-F238E27FC236}">
                <a16:creationId xmlns:a16="http://schemas.microsoft.com/office/drawing/2014/main" id="{3362BCA0-1511-4E2B-BA8A-DF1EB9E94837}"/>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TW" sz="5400" dirty="0">
                <a:latin typeface="Times New Roman" panose="02020603050405020304" pitchFamily="18" charset="0"/>
                <a:ea typeface="+mj-ea"/>
                <a:cs typeface="Times New Roman" panose="02020603050405020304" pitchFamily="18" charset="0"/>
              </a:rPr>
              <a:t>Outlines</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字方塊 1">
            <a:extLst>
              <a:ext uri="{FF2B5EF4-FFF2-40B4-BE49-F238E27FC236}">
                <a16:creationId xmlns:a16="http://schemas.microsoft.com/office/drawing/2014/main" id="{28D6EECB-3627-49DE-96D4-4F9DA883E974}"/>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altLang="zh-TW" sz="2200" dirty="0">
                <a:latin typeface="Times New Roman" panose="02020603050405020304" pitchFamily="18" charset="0"/>
                <a:cs typeface="Times New Roman" panose="02020603050405020304" pitchFamily="18" charset="0"/>
              </a:rPr>
              <a:t>1.Introduction</a:t>
            </a:r>
          </a:p>
          <a:p>
            <a:pPr>
              <a:lnSpc>
                <a:spcPct val="90000"/>
              </a:lnSpc>
              <a:spcAft>
                <a:spcPts val="600"/>
              </a:spcAft>
            </a:pPr>
            <a:r>
              <a:rPr lang="en-US" altLang="zh-TW" sz="2200" dirty="0">
                <a:latin typeface="Times New Roman" panose="02020603050405020304" pitchFamily="18" charset="0"/>
                <a:cs typeface="Times New Roman" panose="02020603050405020304" pitchFamily="18" charset="0"/>
              </a:rPr>
              <a:t>2.Method and materials</a:t>
            </a:r>
          </a:p>
          <a:p>
            <a:pPr>
              <a:lnSpc>
                <a:spcPct val="90000"/>
              </a:lnSpc>
              <a:spcAft>
                <a:spcPts val="600"/>
              </a:spcAft>
            </a:pPr>
            <a:r>
              <a:rPr lang="en-US" altLang="zh-TW" sz="2200" dirty="0">
                <a:latin typeface="Times New Roman" panose="02020603050405020304" pitchFamily="18" charset="0"/>
                <a:cs typeface="Times New Roman" panose="02020603050405020304" pitchFamily="18" charset="0"/>
              </a:rPr>
              <a:t>3.Results and discussion</a:t>
            </a:r>
          </a:p>
          <a:p>
            <a:pPr>
              <a:lnSpc>
                <a:spcPct val="90000"/>
              </a:lnSpc>
              <a:spcAft>
                <a:spcPts val="600"/>
              </a:spcAft>
            </a:pPr>
            <a:r>
              <a:rPr lang="en-US" altLang="zh-TW" sz="2200" dirty="0">
                <a:latin typeface="Times New Roman" panose="02020603050405020304" pitchFamily="18" charset="0"/>
                <a:cs typeface="Times New Roman" panose="02020603050405020304" pitchFamily="18" charset="0"/>
              </a:rPr>
              <a:t>4. Conclusions</a:t>
            </a:r>
          </a:p>
        </p:txBody>
      </p:sp>
      <p:pic>
        <p:nvPicPr>
          <p:cNvPr id="2050" name="Picture 2" descr="中南部鬧水荒，為何大台北的翡翠水庫卻從不缺水？揭它水量傲視全台的3個關鍵秘密-風傳媒">
            <a:extLst>
              <a:ext uri="{FF2B5EF4-FFF2-40B4-BE49-F238E27FC236}">
                <a16:creationId xmlns:a16="http://schemas.microsoft.com/office/drawing/2014/main" id="{7D599E87-2DBC-4E4F-AF35-83C7C672F9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70" r="1297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1267BC5B-0C8B-44B7-3824-D17B932F011F}"/>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2</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30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ll About Aquifers | Saving Earth | Encyclopedia Britannica">
            <a:extLst>
              <a:ext uri="{FF2B5EF4-FFF2-40B4-BE49-F238E27FC236}">
                <a16:creationId xmlns:a16="http://schemas.microsoft.com/office/drawing/2014/main" id="{6CB11CF7-410F-CDCD-5C1E-2BC1D7DE13E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5E46BFDD-29F4-485D-E037-18F1ED6F18E9}"/>
              </a:ext>
            </a:extLst>
          </p:cNvPr>
          <p:cNvSpPr>
            <a:spLocks noGrp="1"/>
          </p:cNvSpPr>
          <p:nvPr>
            <p:ph type="title"/>
          </p:nvPr>
        </p:nvSpPr>
        <p:spPr>
          <a:xfrm>
            <a:off x="651387" y="2449563"/>
            <a:ext cx="10515600" cy="1325563"/>
          </a:xfrm>
        </p:spPr>
        <p:txBody>
          <a:bodyPr/>
          <a:lstStyle/>
          <a:p>
            <a:pPr algn="ctr">
              <a:lnSpc>
                <a:spcPct val="90000"/>
              </a:lnSpc>
              <a:spcAft>
                <a:spcPts val="600"/>
              </a:spcAft>
            </a:pPr>
            <a:r>
              <a:rPr lang="en-US" altLang="zh-TW" sz="4400" dirty="0">
                <a:latin typeface="Times New Roman" panose="02020603050405020304" pitchFamily="18" charset="0"/>
                <a:cs typeface="Times New Roman" panose="02020603050405020304" pitchFamily="18" charset="0"/>
              </a:rPr>
              <a:t>4. Conclusions</a:t>
            </a:r>
          </a:p>
        </p:txBody>
      </p:sp>
      <p:sp>
        <p:nvSpPr>
          <p:cNvPr id="4" name="文字方塊 3">
            <a:extLst>
              <a:ext uri="{FF2B5EF4-FFF2-40B4-BE49-F238E27FC236}">
                <a16:creationId xmlns:a16="http://schemas.microsoft.com/office/drawing/2014/main" id="{439F9085-3771-EF77-0921-496C55D09819}"/>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20</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907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5">
            <a:extLst>
              <a:ext uri="{FF2B5EF4-FFF2-40B4-BE49-F238E27FC236}">
                <a16:creationId xmlns:a16="http://schemas.microsoft.com/office/drawing/2014/main" id="{2D7FD00D-E6C3-48D9-A571-4C7423F56940}"/>
              </a:ext>
            </a:extLst>
          </p:cNvPr>
          <p:cNvSpPr txBox="1"/>
          <p:nvPr/>
        </p:nvSpPr>
        <p:spPr>
          <a:xfrm>
            <a:off x="-18436" y="1175719"/>
            <a:ext cx="12192000" cy="3885487"/>
          </a:xfrm>
          <a:prstGeom prst="rect">
            <a:avLst/>
          </a:prstGeom>
          <a:noFill/>
        </p:spPr>
        <p:txBody>
          <a:bodyPr wrap="square" rtlCol="0">
            <a:spAutoFit/>
            <a:scene3d>
              <a:camera prst="orthographicFront"/>
              <a:lightRig rig="threePt" dir="t"/>
            </a:scene3d>
            <a:sp3d contourW="12700"/>
          </a:bodyPr>
          <a:lstStyle/>
          <a:p>
            <a:pPr algn="just" defTabSz="912495" fontAlgn="auto">
              <a:lnSpc>
                <a:spcPct val="130000"/>
              </a:lnSpc>
              <a:spcBef>
                <a:spcPts val="0"/>
              </a:spcBef>
              <a:defRPr/>
            </a:pPr>
            <a:r>
              <a:rPr lang="en-US" sz="2400" dirty="0">
                <a:latin typeface="Times New Roman" panose="02020603050405020304" pitchFamily="18" charset="0"/>
                <a:ea typeface="印品黑体" panose="00000500000000000000" pitchFamily="2" charset="-122"/>
                <a:cs typeface="Times New Roman" panose="02020603050405020304" pitchFamily="18" charset="0"/>
                <a:sym typeface="+mn-ea"/>
              </a:rPr>
              <a:t>ASR represents a potentially effective water management approach in coastal regions to address the overuse of groundwater resources, </a:t>
            </a:r>
            <a:r>
              <a:rPr lang="en-US" sz="2400" dirty="0">
                <a:solidFill>
                  <a:srgbClr val="FF0000"/>
                </a:solidFill>
                <a:latin typeface="Times New Roman" panose="02020603050405020304" pitchFamily="18" charset="0"/>
                <a:ea typeface="印品黑体" panose="00000500000000000000" pitchFamily="2" charset="-122"/>
                <a:cs typeface="Times New Roman" panose="02020603050405020304" pitchFamily="18" charset="0"/>
                <a:sym typeface="+mn-ea"/>
              </a:rPr>
              <a:t>reduce land subsidence, and provide a barrier for saltwater </a:t>
            </a:r>
            <a:r>
              <a:rPr lang="en-US" sz="2400" dirty="0" err="1">
                <a:solidFill>
                  <a:srgbClr val="FF0000"/>
                </a:solidFill>
                <a:latin typeface="Times New Roman" panose="02020603050405020304" pitchFamily="18" charset="0"/>
                <a:ea typeface="印品黑体" panose="00000500000000000000" pitchFamily="2" charset="-122"/>
                <a:cs typeface="Times New Roman" panose="02020603050405020304" pitchFamily="18" charset="0"/>
                <a:sym typeface="+mn-ea"/>
              </a:rPr>
              <a:t>intrusion</a:t>
            </a:r>
            <a:r>
              <a:rPr lang="en-US" sz="2400" dirty="0" err="1">
                <a:latin typeface="Times New Roman" panose="02020603050405020304" pitchFamily="18" charset="0"/>
                <a:ea typeface="印品黑体" panose="00000500000000000000" pitchFamily="2" charset="-122"/>
                <a:cs typeface="Times New Roman" panose="02020603050405020304" pitchFamily="18" charset="0"/>
                <a:sym typeface="+mn-ea"/>
              </a:rPr>
              <a:t>.Also</a:t>
            </a:r>
            <a:r>
              <a:rPr lang="en-US" sz="2400" dirty="0">
                <a:latin typeface="Times New Roman" panose="02020603050405020304" pitchFamily="18" charset="0"/>
                <a:ea typeface="印品黑体" panose="00000500000000000000" pitchFamily="2" charset="-122"/>
                <a:cs typeface="Times New Roman" panose="02020603050405020304" pitchFamily="18" charset="0"/>
                <a:sym typeface="+mn-ea"/>
              </a:rPr>
              <a:t> , i</a:t>
            </a:r>
            <a:r>
              <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rPr>
              <a:t>t’s a viable water management strategy that can </a:t>
            </a:r>
            <a:r>
              <a:rPr lang="en-US" altLang="zh-CN" sz="2400" dirty="0">
                <a:solidFill>
                  <a:srgbClr val="FF0000"/>
                </a:solidFill>
                <a:latin typeface="Times New Roman" panose="02020603050405020304" pitchFamily="18" charset="0"/>
                <a:ea typeface="印品黑体" panose="00000500000000000000" pitchFamily="2" charset="-122"/>
                <a:cs typeface="Times New Roman" panose="02020603050405020304" pitchFamily="18" charset="0"/>
                <a:sym typeface="+mn-ea"/>
              </a:rPr>
              <a:t>alleviate stresses </a:t>
            </a:r>
            <a:r>
              <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rPr>
              <a:t>on groundwater systems .</a:t>
            </a:r>
          </a:p>
          <a:p>
            <a:pPr algn="just" defTabSz="912495" fontAlgn="auto">
              <a:lnSpc>
                <a:spcPct val="130000"/>
              </a:lnSpc>
              <a:spcBef>
                <a:spcPts val="0"/>
              </a:spcBef>
              <a:defRPr/>
            </a:pPr>
            <a:endPar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endParaRPr>
          </a:p>
          <a:p>
            <a:pPr algn="just" defTabSz="912495" fontAlgn="auto">
              <a:lnSpc>
                <a:spcPct val="130000"/>
              </a:lnSpc>
              <a:spcBef>
                <a:spcPts val="0"/>
              </a:spcBef>
              <a:defRPr/>
            </a:pPr>
            <a:r>
              <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rPr>
              <a:t>As the ideal conditions for </a:t>
            </a:r>
            <a:r>
              <a:rPr lang="en-US" altLang="zh-CN" sz="2400" dirty="0">
                <a:solidFill>
                  <a:srgbClr val="FF0000"/>
                </a:solidFill>
                <a:latin typeface="Times New Roman" panose="02020603050405020304" pitchFamily="18" charset="0"/>
                <a:ea typeface="印品黑体" panose="00000500000000000000" pitchFamily="2" charset="-122"/>
                <a:cs typeface="Times New Roman" panose="02020603050405020304" pitchFamily="18" charset="0"/>
                <a:sym typeface="+mn-ea"/>
              </a:rPr>
              <a:t>ASR suitability are not universally defined </a:t>
            </a:r>
            <a:r>
              <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rPr>
              <a:t>and can be highly region dependent. This SI methodology </a:t>
            </a:r>
            <a:r>
              <a:rPr lang="en-US" altLang="zh-CN" sz="2400" dirty="0">
                <a:solidFill>
                  <a:srgbClr val="FF0000"/>
                </a:solidFill>
                <a:latin typeface="Times New Roman" panose="02020603050405020304" pitchFamily="18" charset="0"/>
                <a:ea typeface="印品黑体" panose="00000500000000000000" pitchFamily="2" charset="-122"/>
                <a:cs typeface="Times New Roman" panose="02020603050405020304" pitchFamily="18" charset="0"/>
                <a:sym typeface="+mn-ea"/>
              </a:rPr>
              <a:t>can be applied to any region and easily adapted </a:t>
            </a:r>
            <a:r>
              <a:rPr lang="en-US" altLang="zh-CN" sz="2400" dirty="0">
                <a:latin typeface="Times New Roman" panose="02020603050405020304" pitchFamily="18" charset="0"/>
                <a:ea typeface="印品黑体" panose="00000500000000000000" pitchFamily="2" charset="-122"/>
                <a:cs typeface="Times New Roman" panose="02020603050405020304" pitchFamily="18" charset="0"/>
                <a:sym typeface="+mn-ea"/>
              </a:rPr>
              <a:t>for use in a variety of water management scenarios in addition to ASR feasibility. </a:t>
            </a:r>
            <a:endParaRPr lang="zh-CN" sz="2400" dirty="0">
              <a:latin typeface="Times New Roman" panose="02020603050405020304" pitchFamily="18" charset="0"/>
              <a:ea typeface="印品黑体" panose="00000500000000000000" pitchFamily="2" charset="-122"/>
              <a:cs typeface="Times New Roman" panose="02020603050405020304" pitchFamily="18" charset="0"/>
              <a:sym typeface="+mn-ea"/>
            </a:endParaRPr>
          </a:p>
        </p:txBody>
      </p:sp>
      <p:sp>
        <p:nvSpPr>
          <p:cNvPr id="6" name="文本框 22">
            <a:extLst>
              <a:ext uri="{FF2B5EF4-FFF2-40B4-BE49-F238E27FC236}">
                <a16:creationId xmlns:a16="http://schemas.microsoft.com/office/drawing/2014/main" id="{D500FD48-05EB-436F-96E7-50246A4C9394}"/>
              </a:ext>
            </a:extLst>
          </p:cNvPr>
          <p:cNvSpPr txBox="1"/>
          <p:nvPr/>
        </p:nvSpPr>
        <p:spPr>
          <a:xfrm>
            <a:off x="0" y="0"/>
            <a:ext cx="9830820" cy="769441"/>
          </a:xfrm>
          <a:prstGeom prst="rect">
            <a:avLst/>
          </a:prstGeom>
          <a:noFill/>
        </p:spPr>
        <p:txBody>
          <a:bodyPr wrap="square" rtlCol="0">
            <a:spAutoFit/>
          </a:bodyPr>
          <a:lstStyle/>
          <a:p>
            <a:r>
              <a:rPr lang="en-US" altLang="zh-CN" sz="4400" dirty="0">
                <a:latin typeface="Times New Roman" panose="02020603050405020304" pitchFamily="18" charset="0"/>
                <a:ea typeface="印品黑体" panose="00000500000000000000" pitchFamily="2" charset="-122"/>
                <a:cs typeface="Times New Roman" panose="02020603050405020304" pitchFamily="18" charset="0"/>
              </a:rPr>
              <a:t>4.</a:t>
            </a:r>
            <a:r>
              <a:rPr lang="en-US" altLang="zh-CN" sz="4400" dirty="0">
                <a:latin typeface="Times New Roman" panose="02020603050405020304" pitchFamily="18" charset="0"/>
                <a:ea typeface="造字工房悦圆演示版常规体" pitchFamily="50" charset="-122"/>
                <a:cs typeface="Times New Roman" panose="02020603050405020304" pitchFamily="18" charset="0"/>
              </a:rPr>
              <a:t>Conclusions</a:t>
            </a:r>
          </a:p>
        </p:txBody>
      </p:sp>
      <p:sp>
        <p:nvSpPr>
          <p:cNvPr id="7" name="文字方塊 6">
            <a:extLst>
              <a:ext uri="{FF2B5EF4-FFF2-40B4-BE49-F238E27FC236}">
                <a16:creationId xmlns:a16="http://schemas.microsoft.com/office/drawing/2014/main" id="{CA53DE52-9BBD-DC55-2FFD-AD39924C4744}"/>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21</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21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ll About Aquifers | Saving Earth | Encyclopedia Britannica">
            <a:extLst>
              <a:ext uri="{FF2B5EF4-FFF2-40B4-BE49-F238E27FC236}">
                <a16:creationId xmlns:a16="http://schemas.microsoft.com/office/drawing/2014/main" id="{D5E5CDEB-F549-790A-7D4D-A5DBC1C9B02A}"/>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內容版面配置區 2">
            <a:extLst>
              <a:ext uri="{FF2B5EF4-FFF2-40B4-BE49-F238E27FC236}">
                <a16:creationId xmlns:a16="http://schemas.microsoft.com/office/drawing/2014/main" id="{52D008DD-34C2-4C2F-A5A9-98A7391D5113}"/>
              </a:ext>
            </a:extLst>
          </p:cNvPr>
          <p:cNvSpPr>
            <a:spLocks noGrp="1"/>
          </p:cNvSpPr>
          <p:nvPr>
            <p:ph idx="1"/>
          </p:nvPr>
        </p:nvSpPr>
        <p:spPr>
          <a:xfrm>
            <a:off x="621891" y="2710528"/>
            <a:ext cx="10515600" cy="956904"/>
          </a:xfrm>
        </p:spPr>
        <p:txBody>
          <a:bodyPr>
            <a:normAutofit/>
          </a:bodyPr>
          <a:lstStyle/>
          <a:p>
            <a:pPr marL="0" indent="0" algn="ctr">
              <a:buNone/>
            </a:pPr>
            <a:r>
              <a:rPr lang="en-US" altLang="zh-TW" sz="6000" dirty="0"/>
              <a:t>Thanks for  the attention </a:t>
            </a:r>
            <a:r>
              <a:rPr lang="en-US" altLang="zh-TW" sz="6000" dirty="0">
                <a:sym typeface="Wingdings" panose="05000000000000000000" pitchFamily="2" charset="2"/>
              </a:rPr>
              <a:t></a:t>
            </a:r>
            <a:endParaRPr lang="zh-TW" altLang="en-US" sz="6000" dirty="0"/>
          </a:p>
        </p:txBody>
      </p:sp>
      <p:sp>
        <p:nvSpPr>
          <p:cNvPr id="5" name="文字方塊 4">
            <a:extLst>
              <a:ext uri="{FF2B5EF4-FFF2-40B4-BE49-F238E27FC236}">
                <a16:creationId xmlns:a16="http://schemas.microsoft.com/office/drawing/2014/main" id="{7AD71C0F-3536-CD88-1FB3-FA8110FF14EC}"/>
              </a:ext>
            </a:extLst>
          </p:cNvPr>
          <p:cNvSpPr txBox="1"/>
          <p:nvPr/>
        </p:nvSpPr>
        <p:spPr>
          <a:xfrm>
            <a:off x="11681121" y="6114093"/>
            <a:ext cx="492443"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22</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07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a:extLst>
              <a:ext uri="{FF2B5EF4-FFF2-40B4-BE49-F238E27FC236}">
                <a16:creationId xmlns:a16="http://schemas.microsoft.com/office/drawing/2014/main" id="{FA28EED0-2F94-ECB8-78CB-050CC8BB413F}"/>
              </a:ext>
            </a:extLst>
          </p:cNvPr>
          <p:cNvGraphicFramePr>
            <a:graphicFrameLocks noGrp="1"/>
          </p:cNvGraphicFramePr>
          <p:nvPr>
            <p:ph idx="1"/>
            <p:extLst>
              <p:ext uri="{D42A27DB-BD31-4B8C-83A1-F6EECF244321}">
                <p14:modId xmlns:p14="http://schemas.microsoft.com/office/powerpoint/2010/main" val="3401053770"/>
              </p:ext>
            </p:extLst>
          </p:nvPr>
        </p:nvGraphicFramePr>
        <p:xfrm>
          <a:off x="786581" y="0"/>
          <a:ext cx="5309419" cy="23109360"/>
        </p:xfrm>
        <a:graphic>
          <a:graphicData uri="http://schemas.openxmlformats.org/drawingml/2006/table">
            <a:tbl>
              <a:tblPr>
                <a:tableStyleId>{5C22544A-7EE6-4342-B048-85BDC9FD1C3A}</a:tableStyleId>
              </a:tblPr>
              <a:tblGrid>
                <a:gridCol w="262876">
                  <a:extLst>
                    <a:ext uri="{9D8B030D-6E8A-4147-A177-3AD203B41FA5}">
                      <a16:colId xmlns:a16="http://schemas.microsoft.com/office/drawing/2014/main" val="1606816257"/>
                    </a:ext>
                  </a:extLst>
                </a:gridCol>
                <a:gridCol w="307842">
                  <a:extLst>
                    <a:ext uri="{9D8B030D-6E8A-4147-A177-3AD203B41FA5}">
                      <a16:colId xmlns:a16="http://schemas.microsoft.com/office/drawing/2014/main" val="2614806032"/>
                    </a:ext>
                  </a:extLst>
                </a:gridCol>
                <a:gridCol w="2089179">
                  <a:extLst>
                    <a:ext uri="{9D8B030D-6E8A-4147-A177-3AD203B41FA5}">
                      <a16:colId xmlns:a16="http://schemas.microsoft.com/office/drawing/2014/main" val="179427815"/>
                    </a:ext>
                  </a:extLst>
                </a:gridCol>
                <a:gridCol w="2089179">
                  <a:extLst>
                    <a:ext uri="{9D8B030D-6E8A-4147-A177-3AD203B41FA5}">
                      <a16:colId xmlns:a16="http://schemas.microsoft.com/office/drawing/2014/main" val="3642032564"/>
                    </a:ext>
                  </a:extLst>
                </a:gridCol>
                <a:gridCol w="560343">
                  <a:extLst>
                    <a:ext uri="{9D8B030D-6E8A-4147-A177-3AD203B41FA5}">
                      <a16:colId xmlns:a16="http://schemas.microsoft.com/office/drawing/2014/main" val="3354593429"/>
                    </a:ext>
                  </a:extLst>
                </a:gridCol>
              </a:tblGrid>
              <a:tr h="41955">
                <a:tc rowSpan="97">
                  <a:txBody>
                    <a:bodyPr/>
                    <a:lstStyle/>
                    <a:p>
                      <a:pPr algn="ctr" fontAlgn="ctr"/>
                      <a:r>
                        <a:rPr lang="zh-TW" altLang="en-US" sz="1000" u="none" strike="noStrike">
                          <a:effectLst/>
                        </a:rPr>
                        <a:t>解釋變數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分類</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名稱</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rtl="0" fontAlgn="ctr"/>
                      <a:r>
                        <a:rPr lang="zh-TW" altLang="en-US" sz="1000" u="none" strike="noStrike">
                          <a:effectLst/>
                        </a:rPr>
                        <a:t>描述</a:t>
                      </a:r>
                      <a:endParaRPr lang="zh-TW" altLang="en-US" sz="1000" b="0" i="0" u="none" strike="noStrike">
                        <a:solidFill>
                          <a:srgbClr val="2F2B2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rtl="0" fontAlgn="ctr"/>
                      <a:r>
                        <a:rPr lang="zh-TW" altLang="en-US" sz="1000" u="none" strike="noStrike">
                          <a:effectLst/>
                        </a:rPr>
                        <a:t>資料來源</a:t>
                      </a:r>
                      <a:endParaRPr lang="zh-TW" altLang="en-US" sz="1000" b="0" i="0" u="none" strike="noStrike">
                        <a:solidFill>
                          <a:srgbClr val="2F2B2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469071250"/>
                  </a:ext>
                </a:extLst>
              </a:tr>
              <a:tr h="41955">
                <a:tc vMerge="1">
                  <a:txBody>
                    <a:bodyPr/>
                    <a:lstStyle/>
                    <a:p>
                      <a:endParaRPr lang="zh-TW" altLang="en-US"/>
                    </a:p>
                  </a:txBody>
                  <a:tcPr/>
                </a:tc>
                <a:tc rowSpan="29">
                  <a:txBody>
                    <a:bodyPr/>
                    <a:lstStyle/>
                    <a:p>
                      <a:pPr algn="ctr" fontAlgn="ctr"/>
                      <a:r>
                        <a:rPr lang="zh-TW" altLang="en-US" sz="1000" u="none" strike="noStrike" dirty="0">
                          <a:effectLst/>
                        </a:rPr>
                        <a:t>污染源驅動力</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縣市人口數</a:t>
                      </a:r>
                      <a:r>
                        <a:rPr lang="en-US" altLang="zh-TW" sz="1000" u="none" strike="noStrike">
                          <a:effectLst/>
                        </a:rPr>
                        <a:t>(</a:t>
                      </a:r>
                      <a:r>
                        <a:rPr lang="zh-TW" altLang="en-US" sz="1000" u="none" strike="noStrike">
                          <a:effectLst/>
                        </a:rPr>
                        <a:t>人</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3">
                  <a:txBody>
                    <a:bodyPr/>
                    <a:lstStyle/>
                    <a:p>
                      <a:pPr algn="ctr" fontAlgn="ctr"/>
                      <a:r>
                        <a:rPr lang="zh-TW" altLang="en-US" sz="1000" u="none" strike="noStrike">
                          <a:effectLst/>
                        </a:rPr>
                        <a:t>全台縣市各區之人口數</a:t>
                      </a:r>
                      <a:r>
                        <a:rPr lang="en-US" altLang="zh-TW" sz="1000" u="none" strike="noStrike">
                          <a:effectLst/>
                        </a:rPr>
                        <a:t>,</a:t>
                      </a:r>
                      <a:r>
                        <a:rPr lang="zh-TW" altLang="en-US" sz="1000" u="none" strike="noStrike">
                          <a:effectLst/>
                        </a:rPr>
                        <a:t>面積</a:t>
                      </a:r>
                      <a:r>
                        <a:rPr lang="en-US" altLang="zh-TW" sz="1000" u="none" strike="noStrike">
                          <a:effectLst/>
                        </a:rPr>
                        <a:t>,</a:t>
                      </a:r>
                      <a:r>
                        <a:rPr lang="zh-TW" altLang="en-US" sz="1000" u="none" strike="noStrike">
                          <a:effectLst/>
                        </a:rPr>
                        <a:t>人口密度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3">
                  <a:txBody>
                    <a:bodyPr/>
                    <a:lstStyle/>
                    <a:p>
                      <a:pPr algn="ctr" rtl="0" fontAlgn="ctr"/>
                      <a:r>
                        <a:rPr lang="zh-TW" altLang="en-US" sz="1000" u="none" strike="noStrike">
                          <a:effectLst/>
                        </a:rPr>
                        <a:t>內政部戶政司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91151165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縣市面積</a:t>
                      </a:r>
                      <a:r>
                        <a:rPr lang="en-US" altLang="zh-TW" sz="1000" u="none" strike="noStrike">
                          <a:effectLst/>
                        </a:rPr>
                        <a:t>(</a:t>
                      </a:r>
                      <a:r>
                        <a:rPr lang="zh-TW" altLang="en-US" sz="1000" u="none" strike="noStrike">
                          <a:effectLst/>
                        </a:rPr>
                        <a:t>平方公里</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8292312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縣市人口密度</a:t>
                      </a:r>
                      <a:r>
                        <a:rPr lang="en-US" altLang="zh-TW" sz="1000" u="none" strike="noStrike">
                          <a:effectLst/>
                        </a:rPr>
                        <a:t>(</a:t>
                      </a:r>
                      <a:r>
                        <a:rPr lang="zh-TW" altLang="en-US" sz="1000" u="none" strike="noStrike">
                          <a:effectLst/>
                        </a:rPr>
                        <a:t>人</a:t>
                      </a:r>
                      <a:r>
                        <a:rPr lang="en-US" altLang="zh-TW" sz="1000" u="none" strike="noStrike">
                          <a:effectLst/>
                        </a:rPr>
                        <a:t>/</a:t>
                      </a:r>
                      <a:r>
                        <a:rPr lang="zh-TW" altLang="en-US" sz="1000" u="none" strike="noStrike">
                          <a:effectLst/>
                        </a:rPr>
                        <a:t>平方公里</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7800248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縣市豬養殖頭數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dirty="0">
                          <a:effectLst/>
                        </a:rPr>
                        <a:t>全台縣市各區各家畜之殖頭數</a:t>
                      </a:r>
                      <a:r>
                        <a:rPr lang="en-US" altLang="zh-TW" sz="1000" u="none" strike="noStrike" dirty="0">
                          <a:effectLst/>
                        </a:rPr>
                        <a:t>,</a:t>
                      </a:r>
                      <a:r>
                        <a:rPr lang="zh-TW" altLang="en-US" sz="1000" u="none" strike="noStrike" dirty="0">
                          <a:effectLst/>
                        </a:rPr>
                        <a:t>宰頭數</a:t>
                      </a:r>
                      <a:r>
                        <a:rPr lang="en-US" altLang="zh-TW" sz="1000" u="none" strike="noStrike" dirty="0">
                          <a:effectLst/>
                        </a:rPr>
                        <a:t>,</a:t>
                      </a:r>
                      <a:r>
                        <a:rPr lang="zh-TW" altLang="en-US" sz="1000" u="none" strike="noStrike" dirty="0">
                          <a:effectLst/>
                        </a:rPr>
                        <a:t>養殖面積</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rtl="0" fontAlgn="ctr"/>
                      <a:r>
                        <a:rPr lang="zh-TW" altLang="en-US" sz="1000" u="none" strike="noStrike">
                          <a:effectLst/>
                        </a:rPr>
                        <a:t>行政院農委會</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741764376"/>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2660486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縣市牛屠宰頭數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3708870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縣市羊屠宰頭數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334860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9596283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縣市牛養殖面積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0994854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縣市羊養殖面積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4522775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垃圾掩埋場距離井之位置</a:t>
                      </a:r>
                      <a:r>
                        <a:rPr lang="en-US" altLang="zh-TW" sz="1000" u="none" strike="noStrike">
                          <a:effectLst/>
                        </a:rPr>
                        <a:t>(km)</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垃圾掩埋場距離井之位置及處理量</a:t>
                      </a:r>
                      <a:r>
                        <a:rPr lang="en-US" altLang="zh-TW" sz="1000" u="none" strike="noStrike">
                          <a:effectLst/>
                        </a:rPr>
                        <a:t>,</a:t>
                      </a:r>
                      <a:r>
                        <a:rPr lang="zh-TW" altLang="en-US" sz="1000" u="none" strike="noStrike">
                          <a:effectLst/>
                        </a:rPr>
                        <a:t>共</a:t>
                      </a:r>
                      <a:r>
                        <a:rPr lang="en-US" altLang="zh-TW" sz="1000" u="none" strike="noStrike">
                          <a:effectLst/>
                        </a:rPr>
                        <a:t>109</a:t>
                      </a:r>
                      <a:r>
                        <a:rPr lang="zh-TW" altLang="en-US" sz="1000" u="none" strike="noStrike">
                          <a:effectLst/>
                        </a:rPr>
                        <a:t>站</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10">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89868719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垃圾掩埋場處理量</a:t>
                      </a:r>
                      <a:r>
                        <a:rPr lang="en-US" altLang="zh-TW" sz="1000" u="none" strike="noStrike">
                          <a:effectLst/>
                        </a:rPr>
                        <a:t>(</a:t>
                      </a:r>
                      <a:r>
                        <a:rPr lang="zh-TW" altLang="en-US" sz="1000" u="none" strike="noStrike">
                          <a:effectLst/>
                        </a:rPr>
                        <a:t>公噸</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9387426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aqi</a:t>
                      </a:r>
                      <a:endParaRPr lang="en-US" sz="1000" b="0" i="0" u="none" strike="noStrike">
                        <a:solidFill>
                          <a:srgbClr val="0D0D0D"/>
                        </a:solidFill>
                        <a:effectLst/>
                        <a:latin typeface="新細明體" panose="02020500000000000000" pitchFamily="18" charset="-120"/>
                        <a:ea typeface="新細明體" panose="02020500000000000000" pitchFamily="18" charset="-120"/>
                      </a:endParaRPr>
                    </a:p>
                  </a:txBody>
                  <a:tcPr marL="808" marR="808" marT="808" marB="0" anchor="ctr"/>
                </a:tc>
                <a:tc rowSpan="8">
                  <a:txBody>
                    <a:bodyPr/>
                    <a:lstStyle/>
                    <a:p>
                      <a:pPr algn="ctr" fontAlgn="ctr"/>
                      <a:r>
                        <a:rPr lang="zh-TW" altLang="en-US" sz="1000" u="none" strike="noStrike" dirty="0">
                          <a:effectLst/>
                        </a:rPr>
                        <a:t>參考行政院環保署空氣品質指標以及空氣汙染指標監測之</a:t>
                      </a:r>
                      <a:r>
                        <a:rPr lang="en-US" altLang="zh-TW" sz="1000" u="none" strike="noStrike" dirty="0">
                          <a:effectLst/>
                        </a:rPr>
                        <a:t>so2coo3pm10pm2.5no2</a:t>
                      </a:r>
                      <a:endParaRPr lang="en-US" altLang="zh-TW"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extLst>
                  <a:ext uri="{0D108BD9-81ED-4DB2-BD59-A6C34878D82A}">
                    <a16:rowId xmlns:a16="http://schemas.microsoft.com/office/drawing/2014/main" val="139135864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so2</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31163180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co</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256808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o3</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7772305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pm10</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70647036"/>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pm2.5</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033622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no2</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0362625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nox</a:t>
                      </a:r>
                      <a:endParaRPr lang="en-US" sz="1000" b="0" i="0" u="none" strike="noStrike">
                        <a:solidFill>
                          <a:srgbClr val="0D0D0D"/>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6945727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農業利用土地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9">
                  <a:txBody>
                    <a:bodyPr/>
                    <a:lstStyle/>
                    <a:p>
                      <a:pPr algn="ctr" fontAlgn="ctr"/>
                      <a:r>
                        <a:rPr lang="zh-TW" altLang="en-US" sz="1000" u="none" strike="noStrike" dirty="0">
                          <a:effectLst/>
                        </a:rPr>
                        <a:t>土地利用分級分類</a:t>
                      </a:r>
                      <a:r>
                        <a:rPr lang="en-US" altLang="zh-TW" sz="1000" u="none" strike="noStrike" dirty="0">
                          <a:effectLst/>
                        </a:rPr>
                        <a:t>109~110</a:t>
                      </a:r>
                      <a:r>
                        <a:rPr lang="zh-TW" altLang="en-US" sz="1000" u="none" strike="noStrike" dirty="0">
                          <a:effectLst/>
                        </a:rPr>
                        <a:t>年</a:t>
                      </a:r>
                      <a:r>
                        <a:rPr lang="en-US" altLang="zh-TW" sz="1000" u="none" strike="noStrike" dirty="0">
                          <a:effectLst/>
                        </a:rPr>
                        <a:t>,</a:t>
                      </a:r>
                      <a:r>
                        <a:rPr lang="zh-TW" altLang="en-US" sz="1000" u="none" strike="noStrike" dirty="0">
                          <a:effectLst/>
                        </a:rPr>
                        <a:t>觀測井周圍的土地利用百分比</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9">
                  <a:txBody>
                    <a:bodyPr/>
                    <a:lstStyle/>
                    <a:p>
                      <a:pPr algn="ctr" fontAlgn="ctr"/>
                      <a:r>
                        <a:rPr lang="zh-TW" altLang="en-US" sz="1000" u="none" strike="noStrike">
                          <a:effectLst/>
                        </a:rPr>
                        <a:t>內政部國土測繪中心</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669381854"/>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森林利用土地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9883407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交通利用土地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8087515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水利利用土地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0873002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建築利用土地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406349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公共利用土地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0146241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遊憩利用土地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40389700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礦鹽利用土地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53633484"/>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其他利用土地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08329645"/>
                  </a:ext>
                </a:extLst>
              </a:tr>
              <a:tr h="41226">
                <a:tc vMerge="1">
                  <a:txBody>
                    <a:bodyPr/>
                    <a:lstStyle/>
                    <a:p>
                      <a:endParaRPr lang="zh-TW" altLang="en-US"/>
                    </a:p>
                  </a:txBody>
                  <a:tcPr/>
                </a:tc>
                <a:tc rowSpan="4">
                  <a:txBody>
                    <a:bodyPr/>
                    <a:lstStyle/>
                    <a:p>
                      <a:pPr algn="ctr" fontAlgn="ctr"/>
                      <a:r>
                        <a:rPr lang="zh-TW" altLang="en-US" sz="1000" u="none" strike="noStrike" dirty="0">
                          <a:effectLst/>
                        </a:rPr>
                        <a:t>水文地質特性</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水文地質礫石組成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4">
                  <a:txBody>
                    <a:bodyPr/>
                    <a:lstStyle/>
                    <a:p>
                      <a:pPr algn="ctr" fontAlgn="ctr"/>
                      <a:r>
                        <a:rPr lang="zh-TW" altLang="en-US" sz="1000" u="none" strike="noStrike">
                          <a:effectLst/>
                        </a:rPr>
                        <a:t>地質組成百分比</a:t>
                      </a:r>
                      <a:br>
                        <a:rPr lang="zh-TW" altLang="en-US" sz="1000" u="none" strike="noStrike">
                          <a:effectLst/>
                        </a:rPr>
                      </a:br>
                      <a:r>
                        <a:rPr lang="zh-TW" altLang="en-US" sz="1000" u="none" strike="noStrike">
                          <a:effectLst/>
                        </a:rPr>
                        <a:t>內政部國土測繪中心</a:t>
                      </a:r>
                      <a:r>
                        <a:rPr lang="en-US" altLang="zh-TW" sz="1000" u="none" strike="noStrike">
                          <a:effectLst/>
                        </a:rPr>
                        <a:t>,</a:t>
                      </a:r>
                      <a:r>
                        <a:rPr lang="zh-TW" altLang="en-US" sz="1000" u="none" strike="noStrike">
                          <a:effectLst/>
                        </a:rPr>
                        <a:t>共收錄鑽孔資料：</a:t>
                      </a:r>
                      <a:r>
                        <a:rPr lang="en-US" altLang="zh-TW" sz="1000" u="none" strike="noStrike">
                          <a:effectLst/>
                        </a:rPr>
                        <a:t>509</a:t>
                      </a:r>
                      <a:r>
                        <a:rPr lang="zh-TW" altLang="en-US" sz="1000" u="none" strike="noStrike">
                          <a:effectLst/>
                        </a:rPr>
                        <a:t>孔</a:t>
                      </a:r>
                      <a:br>
                        <a:rPr lang="zh-TW" altLang="en-US" sz="1000" u="none" strike="noStrike">
                          <a:effectLst/>
                        </a:rPr>
                      </a:br>
                      <a:r>
                        <a:rPr lang="zh-TW" altLang="en-US" sz="1000" u="none" strike="noStrike">
                          <a:effectLst/>
                        </a:rPr>
                        <a:t>經濟部中央地質調查所</a:t>
                      </a:r>
                      <a:r>
                        <a:rPr lang="en-US" altLang="zh-TW" sz="1000" u="none" strike="noStrike">
                          <a:effectLst/>
                        </a:rPr>
                        <a:t>(</a:t>
                      </a:r>
                      <a:r>
                        <a:rPr lang="zh-TW" altLang="en-US" sz="1000" u="none" strike="noStrike">
                          <a:effectLst/>
                        </a:rPr>
                        <a:t>截至</a:t>
                      </a:r>
                      <a:r>
                        <a:rPr lang="en-US" altLang="zh-TW" sz="1000" u="none" strike="noStrike">
                          <a:effectLst/>
                        </a:rPr>
                        <a:t>111</a:t>
                      </a:r>
                      <a:r>
                        <a:rPr lang="zh-TW" altLang="en-US" sz="1000" u="none" strike="noStrike">
                          <a:effectLst/>
                        </a:rPr>
                        <a:t>年</a:t>
                      </a:r>
                      <a:r>
                        <a:rPr lang="en-US" altLang="zh-TW" sz="1000" u="none" strike="noStrike">
                          <a:effectLst/>
                        </a:rPr>
                        <a:t>04</a:t>
                      </a:r>
                      <a:r>
                        <a:rPr lang="zh-TW" altLang="en-US" sz="1000" u="none" strike="noStrike">
                          <a:effectLst/>
                        </a:rPr>
                        <a:t>月</a:t>
                      </a:r>
                      <a:r>
                        <a:rPr lang="en-US" altLang="zh-TW" sz="1000" u="none" strike="noStrike">
                          <a:effectLst/>
                        </a:rPr>
                        <a:t>30</a:t>
                      </a:r>
                      <a:r>
                        <a:rPr lang="zh-TW" altLang="en-US" sz="1000" u="none" strike="noStrike">
                          <a:effectLst/>
                        </a:rPr>
                        <a:t>日止</a:t>
                      </a:r>
                      <a:r>
                        <a:rPr lang="en-US" altLang="zh-TW" sz="1000" u="none" strike="noStrike">
                          <a:effectLst/>
                        </a:rPr>
                        <a:t>),</a:t>
                      </a:r>
                      <a:r>
                        <a:rPr lang="zh-TW" altLang="en-US" sz="1000" u="none" strike="noStrike">
                          <a:effectLst/>
                        </a:rPr>
                        <a:t>共收錄鑽孔資料：</a:t>
                      </a:r>
                      <a:r>
                        <a:rPr lang="en-US" altLang="zh-TW" sz="1000" u="none" strike="noStrike">
                          <a:effectLst/>
                        </a:rPr>
                        <a:t>53,085</a:t>
                      </a:r>
                      <a:r>
                        <a:rPr lang="zh-TW" altLang="en-US" sz="1000" u="none" strike="noStrike">
                          <a:effectLst/>
                        </a:rPr>
                        <a:t>孔</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4">
                  <a:txBody>
                    <a:bodyPr/>
                    <a:lstStyle/>
                    <a:p>
                      <a:pPr algn="ctr" fontAlgn="ctr"/>
                      <a:r>
                        <a:rPr lang="zh-TW" altLang="en-US" sz="1000" u="none" strike="noStrike">
                          <a:effectLst/>
                        </a:rPr>
                        <a:t>內政部國土測繪中心</a:t>
                      </a:r>
                      <a:br>
                        <a:rPr lang="zh-TW" altLang="en-US" sz="1000" u="none" strike="noStrike">
                          <a:effectLst/>
                        </a:rPr>
                      </a:br>
                      <a:r>
                        <a:rPr lang="zh-TW" altLang="en-US" sz="1000" u="none" strike="noStrike">
                          <a:effectLst/>
                        </a:rPr>
                        <a:t>及</a:t>
                      </a:r>
                      <a:br>
                        <a:rPr lang="zh-TW" altLang="en-US" sz="1000" u="none" strike="noStrike">
                          <a:effectLst/>
                        </a:rPr>
                      </a:br>
                      <a:r>
                        <a:rPr lang="zh-TW" altLang="en-US" sz="1000" u="none" strike="noStrike">
                          <a:effectLst/>
                        </a:rPr>
                        <a:t>經濟部中央地質調查所</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624256600"/>
                  </a:ext>
                </a:extLst>
              </a:tr>
              <a:tr h="4122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水文地質砂土組成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34949700"/>
                  </a:ext>
                </a:extLst>
              </a:tr>
              <a:tr h="4122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水文地質坋土組成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99243308"/>
                  </a:ext>
                </a:extLst>
              </a:tr>
              <a:tr h="68653">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水文地質黏土組成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57270297"/>
                  </a:ext>
                </a:extLst>
              </a:tr>
              <a:tr h="81365">
                <a:tc vMerge="1">
                  <a:txBody>
                    <a:bodyPr/>
                    <a:lstStyle/>
                    <a:p>
                      <a:endParaRPr lang="zh-TW" altLang="en-US"/>
                    </a:p>
                  </a:txBody>
                  <a:tcPr/>
                </a:tc>
                <a:tc rowSpan="87">
                  <a:txBody>
                    <a:bodyPr/>
                    <a:lstStyle/>
                    <a:p>
                      <a:pPr algn="ctr" fontAlgn="ctr"/>
                      <a:r>
                        <a:rPr lang="zh-TW" altLang="en-US" sz="1000" u="none" strike="noStrike">
                          <a:effectLst/>
                        </a:rPr>
                        <a:t>水質參數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河川測站距離井之位置</a:t>
                      </a:r>
                      <a:r>
                        <a:rPr lang="en-US" altLang="zh-TW" sz="1000" u="none" strike="noStrike">
                          <a:effectLst/>
                        </a:rPr>
                        <a:t>(km)</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7">
                  <a:txBody>
                    <a:bodyPr/>
                    <a:lstStyle/>
                    <a:p>
                      <a:pPr algn="ctr" fontAlgn="ctr"/>
                      <a:r>
                        <a:rPr lang="zh-TW" altLang="en-US" sz="1000" u="none" strike="noStrike">
                          <a:effectLst/>
                        </a:rPr>
                        <a:t>附近河川觀測站之水質參數</a:t>
                      </a:r>
                      <a:r>
                        <a:rPr lang="en-US" altLang="zh-TW" sz="1000" u="none" strike="noStrike">
                          <a:effectLst/>
                        </a:rPr>
                        <a:t>,</a:t>
                      </a:r>
                      <a:r>
                        <a:rPr lang="zh-TW" altLang="en-US" sz="1000" u="none" strike="noStrike">
                          <a:effectLst/>
                        </a:rPr>
                        <a:t>共</a:t>
                      </a:r>
                      <a:r>
                        <a:rPr lang="en-US" altLang="zh-TW" sz="1000" u="none" strike="noStrike">
                          <a:effectLst/>
                        </a:rPr>
                        <a:t>3712</a:t>
                      </a:r>
                      <a:r>
                        <a:rPr lang="zh-TW" altLang="en-US" sz="1000" u="none" strike="noStrike">
                          <a:effectLst/>
                        </a:rPr>
                        <a:t>站</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7">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82293771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河川測站污染指數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0375860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河川測站氣溫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813085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河川測站水溫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9486042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河川測站酸鹼值</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99730961"/>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河川測站導電度</a:t>
                      </a:r>
                      <a:r>
                        <a:rPr lang="en-US" altLang="zh-TW" sz="1000" u="none" strike="noStrike">
                          <a:effectLst/>
                        </a:rPr>
                        <a:t>(μmho/cm25℃)</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5804153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a:t>
                      </a:r>
                      <a:r>
                        <a:rPr lang="en-US" altLang="zh-TW" sz="1000" u="none" strike="noStrike">
                          <a:effectLst/>
                        </a:rPr>
                        <a:t>(</a:t>
                      </a:r>
                      <a:r>
                        <a:rPr lang="zh-TW" altLang="en-US" sz="1000" u="none" strike="noStrike">
                          <a:effectLst/>
                        </a:rPr>
                        <a:t>電極法</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3441035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河川測站溶氧飽和度</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8633731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河川測站生化需氧量</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2788393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河川測站化學需氧量</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682493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河川測站懸浮固體</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44034881"/>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河川測站大腸桿菌群</a:t>
                      </a:r>
                      <a:r>
                        <a:rPr lang="en-US" altLang="zh-TW" sz="1000" u="none" strike="noStrike">
                          <a:effectLst/>
                        </a:rPr>
                        <a:t>(CFU/100mL)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74941936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河川測站氨氮</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6802086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河川測站氯鹽</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1141503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河川測站總磷</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36383942"/>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河川測站總有機碳</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7178998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河川測站亞硝酸鹽氮</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21539080"/>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河川測站鎘</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95447276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河川測站鉛</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345819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河川測站六價鉻</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298483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河川測站砷</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32002214"/>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河川測站汞</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66146788"/>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0091762"/>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348411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2701295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河川測站銀</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0534458"/>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5955237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靜水位</a:t>
                      </a:r>
                      <a:r>
                        <a:rPr lang="en-US" altLang="zh-TW" sz="1000" u="none" strike="noStrike">
                          <a:effectLst/>
                        </a:rPr>
                        <a:t>(</a:t>
                      </a:r>
                      <a:r>
                        <a:rPr lang="en-US" sz="1000" u="none" strike="noStrike">
                          <a:effectLst/>
                        </a:rPr>
                        <a:t>m)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a:effectLst/>
                        </a:rPr>
                        <a:t>觀測井附近之水位井之抽水試驗數據</a:t>
                      </a:r>
                      <a:r>
                        <a:rPr lang="en-US" altLang="zh-TW" sz="1000" u="none" strike="noStrike">
                          <a:effectLst/>
                        </a:rPr>
                        <a:t>,</a:t>
                      </a:r>
                      <a:r>
                        <a:rPr lang="zh-TW" altLang="en-US" sz="1000" u="none" strike="noStrike">
                          <a:effectLst/>
                        </a:rPr>
                        <a:t>共計</a:t>
                      </a:r>
                      <a:r>
                        <a:rPr lang="en-US" altLang="zh-TW" sz="1000" u="none" strike="noStrike">
                          <a:effectLst/>
                        </a:rPr>
                        <a:t>808</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a:effectLst/>
                        </a:rPr>
                        <a:t>經濟部水利署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79024336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抽水量</a:t>
                      </a:r>
                      <a:r>
                        <a:rPr lang="en-US" altLang="zh-TW" sz="1000" u="none" strike="noStrike">
                          <a:effectLst/>
                        </a:rPr>
                        <a:t>(</a:t>
                      </a:r>
                      <a:r>
                        <a:rPr lang="en-US" sz="1000" u="none" strike="noStrike">
                          <a:effectLst/>
                        </a:rPr>
                        <a:t>cmh)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69017230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含水層位置</a:t>
                      </a:r>
                      <a:r>
                        <a:rPr lang="en-US" altLang="zh-TW" sz="1000" u="none" strike="noStrike">
                          <a:effectLst/>
                        </a:rPr>
                        <a:t>(m)</a:t>
                      </a: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614896348"/>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單位洩降出水量 </a:t>
                      </a:r>
                      <a:r>
                        <a:rPr lang="en-US" sz="1000" u="none" strike="noStrike">
                          <a:effectLst/>
                        </a:rPr>
                        <a:t>Q/s (cmh/m)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2164854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透水係數</a:t>
                      </a:r>
                      <a:r>
                        <a:rPr lang="en-US" sz="1000" u="none" strike="noStrike">
                          <a:effectLst/>
                        </a:rPr>
                        <a:t>K (m/min)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2894362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導水係數</a:t>
                      </a:r>
                      <a:r>
                        <a:rPr lang="en-US" sz="1000" u="none" strike="noStrike">
                          <a:effectLst/>
                        </a:rPr>
                        <a:t>T (m2/min)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7432226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年平均降雨量</a:t>
                      </a:r>
                      <a:r>
                        <a:rPr lang="en-US" altLang="zh-TW" sz="1000" u="none" strike="noStrike">
                          <a:effectLst/>
                        </a:rPr>
                        <a:t>(</a:t>
                      </a:r>
                      <a:r>
                        <a:rPr lang="en-US" sz="1000" u="none" strike="noStrike">
                          <a:effectLst/>
                        </a:rPr>
                        <a:t>mm)</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0002189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水面至井口深度</a:t>
                      </a:r>
                      <a:r>
                        <a:rPr lang="en-US" altLang="zh-TW" sz="1000" u="none" strike="noStrike">
                          <a:effectLst/>
                        </a:rPr>
                        <a:t>(</a:t>
                      </a:r>
                      <a:r>
                        <a:rPr lang="en-US" sz="1000" u="none" strike="noStrike">
                          <a:effectLst/>
                        </a:rPr>
                        <a:t>m)</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rowSpan="29">
                  <a:txBody>
                    <a:bodyPr/>
                    <a:lstStyle/>
                    <a:p>
                      <a:pPr algn="ctr" fontAlgn="ctr"/>
                      <a:r>
                        <a:rPr lang="zh-TW" altLang="en-US" sz="1000" u="none" strike="noStrike">
                          <a:effectLst/>
                        </a:rPr>
                        <a:t>監測井測得之水質數據</a:t>
                      </a:r>
                      <a:r>
                        <a:rPr lang="en-US" altLang="zh-TW" sz="1000" u="none" strike="noStrike">
                          <a:effectLst/>
                        </a:rPr>
                        <a:t>,</a:t>
                      </a:r>
                      <a:r>
                        <a:rPr lang="zh-TW" altLang="en-US" sz="1000" u="none" strike="noStrike">
                          <a:effectLst/>
                        </a:rPr>
                        <a:t>共計</a:t>
                      </a:r>
                      <a:r>
                        <a:rPr lang="en-US" altLang="zh-TW" sz="1000" u="none" strike="noStrike">
                          <a:effectLst/>
                        </a:rPr>
                        <a:t>412</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9">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01295714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水溫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9949509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導電度</a:t>
                      </a:r>
                      <a:r>
                        <a:rPr lang="en-US" altLang="zh-TW" sz="1000" u="none" strike="noStrike">
                          <a:effectLst/>
                        </a:rPr>
                        <a:t>(</a:t>
                      </a:r>
                      <a:r>
                        <a:rPr lang="el-GR" sz="1000" u="none" strike="noStrike">
                          <a:effectLst/>
                        </a:rPr>
                        <a:t>μ</a:t>
                      </a:r>
                      <a:r>
                        <a:rPr lang="en-US" sz="1000" u="none" strike="noStrike">
                          <a:effectLst/>
                        </a:rPr>
                        <a:t>mho/cm25℃)</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7578298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酸鹼值</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90098847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a:t>
                      </a:r>
                      <a:r>
                        <a:rPr lang="en-US" altLang="zh-TW" sz="1000" u="none" strike="noStrike">
                          <a:effectLst/>
                        </a:rPr>
                        <a:t>(</a:t>
                      </a:r>
                      <a:r>
                        <a:rPr lang="zh-TW" altLang="en-US" sz="1000" u="none" strike="noStrike">
                          <a:effectLst/>
                        </a:rPr>
                        <a:t>電極法</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9451017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氧化還原電位</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17701962"/>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總硬度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0187606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總溶解固體物</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9107309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氯鹽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9654618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氨氮</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7263890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硫酸鹽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76680174"/>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總有機碳</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8618735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砷</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6107504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鎘</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159556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鉻</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13800088"/>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4705098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鉛</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7585456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7138784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鐵</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4613301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9967939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汞</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4593979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285642"/>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總酚</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53015119"/>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氟鹽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29494514"/>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鈉</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8311745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鉀</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3833959"/>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鈣</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9756923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鎂</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3232988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總鹼度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9145178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大腸桿菌群</a:t>
                      </a:r>
                      <a:br>
                        <a:rPr lang="zh-TW" altLang="en-US" sz="1000" u="none" strike="noStrike">
                          <a:effectLst/>
                        </a:rPr>
                      </a:br>
                      <a:r>
                        <a:rPr lang="en-US" altLang="zh-TW" sz="1000" u="none" strike="noStrike">
                          <a:effectLst/>
                        </a:rPr>
                        <a:t>(</a:t>
                      </a:r>
                      <a:r>
                        <a:rPr lang="en-US" sz="1000" u="none" strike="noStrike">
                          <a:effectLst/>
                        </a:rPr>
                        <a:t>CFU/100 mL)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4">
                  <a:txBody>
                    <a:bodyPr/>
                    <a:lstStyle/>
                    <a:p>
                      <a:pPr algn="ctr" fontAlgn="ctr"/>
                      <a:r>
                        <a:rPr lang="zh-TW" altLang="en-US" sz="1000" u="none" strike="noStrike">
                          <a:effectLst/>
                        </a:rPr>
                        <a:t>觀測井測得之水質數據</a:t>
                      </a:r>
                      <a:r>
                        <a:rPr lang="en-US" altLang="zh-TW" sz="1000" u="none" strike="noStrike">
                          <a:effectLst/>
                        </a:rPr>
                        <a:t>,</a:t>
                      </a:r>
                      <a:r>
                        <a:rPr lang="zh-TW" altLang="en-US" sz="1000" u="none" strike="noStrike">
                          <a:effectLst/>
                        </a:rPr>
                        <a:t>共計</a:t>
                      </a:r>
                      <a:r>
                        <a:rPr lang="en-US" altLang="zh-TW" sz="1000" u="none" strike="noStrike">
                          <a:effectLst/>
                        </a:rPr>
                        <a:t>320</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4">
                  <a:txBody>
                    <a:bodyPr/>
                    <a:lstStyle/>
                    <a:p>
                      <a:pPr algn="ctr" fontAlgn="ctr"/>
                      <a:r>
                        <a:rPr lang="zh-TW" altLang="en-US" sz="1000" u="none" strike="noStrike">
                          <a:effectLst/>
                        </a:rPr>
                        <a:t>經濟部水利署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016182107"/>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氯鹽</a:t>
                      </a:r>
                      <a:br>
                        <a:rPr lang="zh-TW" altLang="en-US" sz="1000" u="none" strike="noStrike">
                          <a:effectLst/>
                        </a:rPr>
                      </a:br>
                      <a:r>
                        <a:rPr lang="zh-TW" altLang="en-US" sz="1000" u="none" strike="noStrike">
                          <a:effectLst/>
                        </a:rPr>
                        <a:t> </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60006545"/>
                  </a:ext>
                </a:extLst>
              </a:tr>
              <a:tr h="41955">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硫酸鹽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193327230"/>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氨氮</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962426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硫化物</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6898785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總有機碳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53527675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銅</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4898447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鎘</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16054997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鉛</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455968298"/>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鋅</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5681747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鉻</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7167034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39113444"/>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鐵</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17412752"/>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33550376"/>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鈣</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98053384"/>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鎂</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97370769"/>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鈉</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0559218"/>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鉀</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7659594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碳酸氫根</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43495550"/>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碳酸根</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4535056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砷</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12416307"/>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汞</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0554093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總溶解固體</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29383684"/>
                  </a:ext>
                </a:extLst>
              </a:tr>
              <a:tr h="63567">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pt-BR" sz="1000" u="none" strike="noStrike">
                          <a:effectLst/>
                        </a:rPr>
                        <a:t>硬度</a:t>
                      </a:r>
                      <a:br>
                        <a:rPr lang="pt-BR" sz="1000" u="none" strike="noStrike">
                          <a:effectLst/>
                        </a:rPr>
                      </a:br>
                      <a:r>
                        <a:rPr lang="pt-BR" sz="1000" u="none" strike="noStrike">
                          <a:effectLst/>
                        </a:rPr>
                        <a:t>(as CaCO</a:t>
                      </a:r>
                      <a:r>
                        <a:rPr lang="pt-BR" sz="1000" u="none" strike="noStrike" baseline="-25000">
                          <a:effectLst/>
                        </a:rPr>
                        <a:t>3</a:t>
                      </a:r>
                      <a:r>
                        <a:rPr lang="pt-BR" sz="1000" u="none" strike="noStrike">
                          <a:effectLst/>
                        </a:rPr>
                        <a:t> mg/L)</a:t>
                      </a:r>
                      <a:endParaRPr lang="pt-BR"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86105796"/>
                  </a:ext>
                </a:extLst>
              </a:tr>
              <a:tr h="41955">
                <a:tc rowSpan="2">
                  <a:txBody>
                    <a:bodyPr/>
                    <a:lstStyle/>
                    <a:p>
                      <a:pPr algn="ctr" fontAlgn="ctr"/>
                      <a:r>
                        <a:rPr lang="zh-TW" altLang="en-US" sz="1000" u="none" strike="noStrike">
                          <a:effectLst/>
                        </a:rPr>
                        <a:t>預測變數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硝酸鹽氮</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監測井硝酸鹽氮濃度</a:t>
                      </a:r>
                      <a:r>
                        <a:rPr lang="en-US" altLang="zh-TW" sz="1000" u="none" strike="noStrike">
                          <a:effectLst/>
                        </a:rPr>
                        <a:t>,</a:t>
                      </a:r>
                      <a:r>
                        <a:rPr lang="zh-TW" altLang="en-US" sz="1000" u="none" strike="noStrike">
                          <a:effectLst/>
                        </a:rPr>
                        <a:t>共計</a:t>
                      </a:r>
                      <a:r>
                        <a:rPr lang="en-US" altLang="zh-TW" sz="1000" u="none" strike="noStrike">
                          <a:effectLst/>
                        </a:rPr>
                        <a:t>732</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801088411"/>
                  </a:ext>
                </a:extLst>
              </a:tr>
              <a:tr h="419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dirty="0">
                          <a:effectLst/>
                        </a:rPr>
                        <a:t>經濟部水利署</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938737598"/>
                  </a:ext>
                </a:extLst>
              </a:tr>
            </a:tbl>
          </a:graphicData>
        </a:graphic>
      </p:graphicFrame>
      <p:graphicFrame>
        <p:nvGraphicFramePr>
          <p:cNvPr id="6" name="內容版面配置區 4">
            <a:extLst>
              <a:ext uri="{FF2B5EF4-FFF2-40B4-BE49-F238E27FC236}">
                <a16:creationId xmlns:a16="http://schemas.microsoft.com/office/drawing/2014/main" id="{9A5B2CCA-35C0-7785-B8D8-54AD267B095B}"/>
              </a:ext>
            </a:extLst>
          </p:cNvPr>
          <p:cNvGraphicFramePr>
            <a:graphicFrameLocks/>
          </p:cNvGraphicFramePr>
          <p:nvPr>
            <p:extLst>
              <p:ext uri="{D42A27DB-BD31-4B8C-83A1-F6EECF244321}">
                <p14:modId xmlns:p14="http://schemas.microsoft.com/office/powerpoint/2010/main" val="132118031"/>
              </p:ext>
            </p:extLst>
          </p:nvPr>
        </p:nvGraphicFramePr>
        <p:xfrm>
          <a:off x="6754762" y="-16251360"/>
          <a:ext cx="5309419" cy="23109360"/>
        </p:xfrm>
        <a:graphic>
          <a:graphicData uri="http://schemas.openxmlformats.org/drawingml/2006/table">
            <a:tbl>
              <a:tblPr>
                <a:tableStyleId>{5C22544A-7EE6-4342-B048-85BDC9FD1C3A}</a:tableStyleId>
              </a:tblPr>
              <a:tblGrid>
                <a:gridCol w="262876">
                  <a:extLst>
                    <a:ext uri="{9D8B030D-6E8A-4147-A177-3AD203B41FA5}">
                      <a16:colId xmlns:a16="http://schemas.microsoft.com/office/drawing/2014/main" val="1606816257"/>
                    </a:ext>
                  </a:extLst>
                </a:gridCol>
                <a:gridCol w="307842">
                  <a:extLst>
                    <a:ext uri="{9D8B030D-6E8A-4147-A177-3AD203B41FA5}">
                      <a16:colId xmlns:a16="http://schemas.microsoft.com/office/drawing/2014/main" val="2614806032"/>
                    </a:ext>
                  </a:extLst>
                </a:gridCol>
                <a:gridCol w="2089179">
                  <a:extLst>
                    <a:ext uri="{9D8B030D-6E8A-4147-A177-3AD203B41FA5}">
                      <a16:colId xmlns:a16="http://schemas.microsoft.com/office/drawing/2014/main" val="179427815"/>
                    </a:ext>
                  </a:extLst>
                </a:gridCol>
                <a:gridCol w="2089179">
                  <a:extLst>
                    <a:ext uri="{9D8B030D-6E8A-4147-A177-3AD203B41FA5}">
                      <a16:colId xmlns:a16="http://schemas.microsoft.com/office/drawing/2014/main" val="3642032564"/>
                    </a:ext>
                  </a:extLst>
                </a:gridCol>
                <a:gridCol w="560343">
                  <a:extLst>
                    <a:ext uri="{9D8B030D-6E8A-4147-A177-3AD203B41FA5}">
                      <a16:colId xmlns:a16="http://schemas.microsoft.com/office/drawing/2014/main" val="3354593429"/>
                    </a:ext>
                  </a:extLst>
                </a:gridCol>
              </a:tblGrid>
              <a:tr h="41955">
                <a:tc rowSpan="97">
                  <a:txBody>
                    <a:bodyPr/>
                    <a:lstStyle/>
                    <a:p>
                      <a:pPr algn="ctr" fontAlgn="ctr"/>
                      <a:r>
                        <a:rPr lang="zh-TW" altLang="en-US" sz="1000" u="none" strike="noStrike">
                          <a:effectLst/>
                        </a:rPr>
                        <a:t>解釋變數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分類</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名稱</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rtl="0" fontAlgn="ctr"/>
                      <a:r>
                        <a:rPr lang="zh-TW" altLang="en-US" sz="1000" u="none" strike="noStrike">
                          <a:effectLst/>
                        </a:rPr>
                        <a:t>描述</a:t>
                      </a:r>
                      <a:endParaRPr lang="zh-TW" altLang="en-US" sz="1000" b="0" i="0" u="none" strike="noStrike">
                        <a:solidFill>
                          <a:srgbClr val="2F2B2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rtl="0" fontAlgn="ctr"/>
                      <a:r>
                        <a:rPr lang="zh-TW" altLang="en-US" sz="1000" u="none" strike="noStrike">
                          <a:effectLst/>
                        </a:rPr>
                        <a:t>資料來源</a:t>
                      </a:r>
                      <a:endParaRPr lang="zh-TW" altLang="en-US" sz="1000" b="0" i="0" u="none" strike="noStrike">
                        <a:solidFill>
                          <a:srgbClr val="2F2B2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469071250"/>
                  </a:ext>
                </a:extLst>
              </a:tr>
              <a:tr h="41955">
                <a:tc vMerge="1">
                  <a:txBody>
                    <a:bodyPr/>
                    <a:lstStyle/>
                    <a:p>
                      <a:endParaRPr lang="zh-TW" altLang="en-US"/>
                    </a:p>
                  </a:txBody>
                  <a:tcPr/>
                </a:tc>
                <a:tc rowSpan="29">
                  <a:txBody>
                    <a:bodyPr/>
                    <a:lstStyle/>
                    <a:p>
                      <a:pPr algn="ctr" fontAlgn="ctr"/>
                      <a:r>
                        <a:rPr lang="zh-TW" altLang="en-US" sz="1000" u="none" strike="noStrike">
                          <a:effectLst/>
                        </a:rPr>
                        <a:t>污染源驅動力</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縣市人口數</a:t>
                      </a:r>
                      <a:r>
                        <a:rPr lang="en-US" altLang="zh-TW" sz="1000" u="none" strike="noStrike">
                          <a:effectLst/>
                        </a:rPr>
                        <a:t>(</a:t>
                      </a:r>
                      <a:r>
                        <a:rPr lang="zh-TW" altLang="en-US" sz="1000" u="none" strike="noStrike">
                          <a:effectLst/>
                        </a:rPr>
                        <a:t>人</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3">
                  <a:txBody>
                    <a:bodyPr/>
                    <a:lstStyle/>
                    <a:p>
                      <a:pPr algn="ctr" fontAlgn="ctr"/>
                      <a:r>
                        <a:rPr lang="zh-TW" altLang="en-US" sz="1000" u="none" strike="noStrike">
                          <a:effectLst/>
                        </a:rPr>
                        <a:t>全台縣市各區之人口數</a:t>
                      </a:r>
                      <a:r>
                        <a:rPr lang="en-US" altLang="zh-TW" sz="1000" u="none" strike="noStrike">
                          <a:effectLst/>
                        </a:rPr>
                        <a:t>,</a:t>
                      </a:r>
                      <a:r>
                        <a:rPr lang="zh-TW" altLang="en-US" sz="1000" u="none" strike="noStrike">
                          <a:effectLst/>
                        </a:rPr>
                        <a:t>面積</a:t>
                      </a:r>
                      <a:r>
                        <a:rPr lang="en-US" altLang="zh-TW" sz="1000" u="none" strike="noStrike">
                          <a:effectLst/>
                        </a:rPr>
                        <a:t>,</a:t>
                      </a:r>
                      <a:r>
                        <a:rPr lang="zh-TW" altLang="en-US" sz="1000" u="none" strike="noStrike">
                          <a:effectLst/>
                        </a:rPr>
                        <a:t>人口密度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3">
                  <a:txBody>
                    <a:bodyPr/>
                    <a:lstStyle/>
                    <a:p>
                      <a:pPr algn="ctr" rtl="0" fontAlgn="ctr"/>
                      <a:r>
                        <a:rPr lang="zh-TW" altLang="en-US" sz="1000" u="none" strike="noStrike">
                          <a:effectLst/>
                        </a:rPr>
                        <a:t>內政部戶政司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91151165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縣市面積</a:t>
                      </a:r>
                      <a:r>
                        <a:rPr lang="en-US" altLang="zh-TW" sz="1000" u="none" strike="noStrike">
                          <a:effectLst/>
                        </a:rPr>
                        <a:t>(</a:t>
                      </a:r>
                      <a:r>
                        <a:rPr lang="zh-TW" altLang="en-US" sz="1000" u="none" strike="noStrike">
                          <a:effectLst/>
                        </a:rPr>
                        <a:t>平方公里</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8292312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縣市人口密度</a:t>
                      </a:r>
                      <a:r>
                        <a:rPr lang="en-US" altLang="zh-TW" sz="1000" u="none" strike="noStrike">
                          <a:effectLst/>
                        </a:rPr>
                        <a:t>(</a:t>
                      </a:r>
                      <a:r>
                        <a:rPr lang="zh-TW" altLang="en-US" sz="1000" u="none" strike="noStrike">
                          <a:effectLst/>
                        </a:rPr>
                        <a:t>人</a:t>
                      </a:r>
                      <a:r>
                        <a:rPr lang="en-US" altLang="zh-TW" sz="1000" u="none" strike="noStrike">
                          <a:effectLst/>
                        </a:rPr>
                        <a:t>/</a:t>
                      </a:r>
                      <a:r>
                        <a:rPr lang="zh-TW" altLang="en-US" sz="1000" u="none" strike="noStrike">
                          <a:effectLst/>
                        </a:rPr>
                        <a:t>平方公里</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7800248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縣市豬養殖頭數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a:effectLst/>
                        </a:rPr>
                        <a:t>全台縣市各區各家畜之殖頭數</a:t>
                      </a:r>
                      <a:r>
                        <a:rPr lang="en-US" altLang="zh-TW" sz="1000" u="none" strike="noStrike">
                          <a:effectLst/>
                        </a:rPr>
                        <a:t>,</a:t>
                      </a:r>
                      <a:r>
                        <a:rPr lang="zh-TW" altLang="en-US" sz="1000" u="none" strike="noStrike">
                          <a:effectLst/>
                        </a:rPr>
                        <a:t>宰頭數</a:t>
                      </a:r>
                      <a:r>
                        <a:rPr lang="en-US" altLang="zh-TW" sz="1000" u="none" strike="noStrike">
                          <a:effectLst/>
                        </a:rPr>
                        <a:t>,</a:t>
                      </a:r>
                      <a:r>
                        <a:rPr lang="zh-TW" altLang="en-US" sz="1000" u="none" strike="noStrike">
                          <a:effectLst/>
                        </a:rPr>
                        <a:t>養殖面積</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rtl="0" fontAlgn="ctr"/>
                      <a:r>
                        <a:rPr lang="zh-TW" altLang="en-US" sz="1000" u="none" strike="noStrike">
                          <a:effectLst/>
                        </a:rPr>
                        <a:t>行政院農委會</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741764376"/>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2660486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縣市牛屠宰頭數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3708870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縣市羊屠宰頭數</a:t>
                      </a:r>
                      <a:r>
                        <a:rPr lang="en-US" altLang="zh-TW" sz="1000" u="none" strike="noStrike">
                          <a:effectLst/>
                        </a:rPr>
                        <a:t>(</a:t>
                      </a:r>
                      <a:r>
                        <a:rPr lang="zh-TW" altLang="en-US" sz="1000" u="none" strike="noStrike">
                          <a:effectLst/>
                        </a:rPr>
                        <a:t>頭</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334860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縣市豬養殖面積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9596283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縣市牛養殖面積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0994854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縣市羊養殖面積</a:t>
                      </a:r>
                      <a:r>
                        <a:rPr lang="en-US" altLang="zh-TW" sz="1000" u="none" strike="noStrike">
                          <a:effectLst/>
                        </a:rPr>
                        <a:t>(</a:t>
                      </a:r>
                      <a:r>
                        <a:rPr lang="zh-TW" altLang="en-US" sz="1000" u="none" strike="noStrike">
                          <a:effectLst/>
                        </a:rPr>
                        <a:t>公頃</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4522775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垃圾掩埋場距離井之位置</a:t>
                      </a:r>
                      <a:r>
                        <a:rPr lang="en-US" altLang="zh-TW" sz="1000" u="none" strike="noStrike">
                          <a:effectLst/>
                        </a:rPr>
                        <a:t>(km)</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垃圾掩埋場距離井之位置及處理量</a:t>
                      </a:r>
                      <a:r>
                        <a:rPr lang="en-US" altLang="zh-TW" sz="1000" u="none" strike="noStrike">
                          <a:effectLst/>
                        </a:rPr>
                        <a:t>,</a:t>
                      </a:r>
                      <a:r>
                        <a:rPr lang="zh-TW" altLang="en-US" sz="1000" u="none" strike="noStrike">
                          <a:effectLst/>
                        </a:rPr>
                        <a:t>共</a:t>
                      </a:r>
                      <a:r>
                        <a:rPr lang="en-US" altLang="zh-TW" sz="1000" u="none" strike="noStrike">
                          <a:effectLst/>
                        </a:rPr>
                        <a:t>109</a:t>
                      </a:r>
                      <a:r>
                        <a:rPr lang="zh-TW" altLang="en-US" sz="1000" u="none" strike="noStrike">
                          <a:effectLst/>
                        </a:rPr>
                        <a:t>站</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10">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89868719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垃圾掩埋場處理量</a:t>
                      </a:r>
                      <a:r>
                        <a:rPr lang="en-US" altLang="zh-TW" sz="1000" u="none" strike="noStrike">
                          <a:effectLst/>
                        </a:rPr>
                        <a:t>(</a:t>
                      </a:r>
                      <a:r>
                        <a:rPr lang="zh-TW" altLang="en-US" sz="1000" u="none" strike="noStrike">
                          <a:effectLst/>
                        </a:rPr>
                        <a:t>公噸</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9387426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aqi</a:t>
                      </a:r>
                      <a:endParaRPr lang="en-US" sz="1000" b="0" i="0" u="none" strike="noStrike">
                        <a:solidFill>
                          <a:srgbClr val="0D0D0D"/>
                        </a:solidFill>
                        <a:effectLst/>
                        <a:latin typeface="新細明體" panose="02020500000000000000" pitchFamily="18" charset="-120"/>
                        <a:ea typeface="新細明體" panose="02020500000000000000" pitchFamily="18" charset="-120"/>
                      </a:endParaRPr>
                    </a:p>
                  </a:txBody>
                  <a:tcPr marL="808" marR="808" marT="808" marB="0" anchor="ctr"/>
                </a:tc>
                <a:tc rowSpan="8">
                  <a:txBody>
                    <a:bodyPr/>
                    <a:lstStyle/>
                    <a:p>
                      <a:pPr algn="ctr" fontAlgn="ctr"/>
                      <a:r>
                        <a:rPr lang="zh-TW" altLang="en-US" sz="1000" u="none" strike="noStrike" dirty="0">
                          <a:effectLst/>
                        </a:rPr>
                        <a:t>參考行政院環保署空氣品質指標以及空氣汙染指標監測之</a:t>
                      </a:r>
                      <a:r>
                        <a:rPr lang="en-US" altLang="zh-TW" sz="1000" u="none" strike="noStrike" dirty="0">
                          <a:effectLst/>
                        </a:rPr>
                        <a:t>so2coo3pm10pm2.5no2</a:t>
                      </a:r>
                      <a:endParaRPr lang="en-US" altLang="zh-TW"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extLst>
                  <a:ext uri="{0D108BD9-81ED-4DB2-BD59-A6C34878D82A}">
                    <a16:rowId xmlns:a16="http://schemas.microsoft.com/office/drawing/2014/main" val="139135864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so2</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31163180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co</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256808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o3</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7772305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pm10</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70647036"/>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pm2.5</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033622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no2</a:t>
                      </a:r>
                      <a:endParaRPr lang="en-US" sz="1000" b="0" i="0" u="none" strike="noStrike">
                        <a:solidFill>
                          <a:srgbClr val="FF0000"/>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0362625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en-US" sz="1000" u="none" strike="noStrike">
                          <a:effectLst/>
                        </a:rPr>
                        <a:t>nox</a:t>
                      </a:r>
                      <a:endParaRPr lang="en-US" sz="1000" b="0" i="0" u="none" strike="noStrike">
                        <a:solidFill>
                          <a:srgbClr val="0D0D0D"/>
                        </a:solidFill>
                        <a:effectLst/>
                        <a:latin typeface="新細明體" panose="02020500000000000000" pitchFamily="18" charset="-120"/>
                        <a:ea typeface="新細明體" panose="02020500000000000000" pitchFamily="18"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6945727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農業利用土地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9">
                  <a:txBody>
                    <a:bodyPr/>
                    <a:lstStyle/>
                    <a:p>
                      <a:pPr algn="ctr" fontAlgn="ctr"/>
                      <a:r>
                        <a:rPr lang="zh-TW" altLang="en-US" sz="1000" u="none" strike="noStrike">
                          <a:effectLst/>
                        </a:rPr>
                        <a:t>土地利用分級分類</a:t>
                      </a:r>
                      <a:r>
                        <a:rPr lang="en-US" altLang="zh-TW" sz="1000" u="none" strike="noStrike">
                          <a:effectLst/>
                        </a:rPr>
                        <a:t>109~110</a:t>
                      </a:r>
                      <a:r>
                        <a:rPr lang="zh-TW" altLang="en-US" sz="1000" u="none" strike="noStrike">
                          <a:effectLst/>
                        </a:rPr>
                        <a:t>年</a:t>
                      </a:r>
                      <a:r>
                        <a:rPr lang="en-US" altLang="zh-TW" sz="1000" u="none" strike="noStrike">
                          <a:effectLst/>
                        </a:rPr>
                        <a:t>,</a:t>
                      </a:r>
                      <a:r>
                        <a:rPr lang="zh-TW" altLang="en-US" sz="1000" u="none" strike="noStrike">
                          <a:effectLst/>
                        </a:rPr>
                        <a:t>觀測井周圍的土地利用百分比</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9">
                  <a:txBody>
                    <a:bodyPr/>
                    <a:lstStyle/>
                    <a:p>
                      <a:pPr algn="ctr" fontAlgn="ctr"/>
                      <a:r>
                        <a:rPr lang="zh-TW" altLang="en-US" sz="1000" u="none" strike="noStrike">
                          <a:effectLst/>
                        </a:rPr>
                        <a:t>內政部國土測繪中心</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669381854"/>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森林利用土地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9883407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交通利用土地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8087515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水利利用土地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0873002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建築利用土地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406349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公共利用土地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0146241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遊憩利用土地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403897007"/>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礦鹽利用土地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53633484"/>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其他利用土地</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08329645"/>
                  </a:ext>
                </a:extLst>
              </a:tr>
              <a:tr h="41226">
                <a:tc vMerge="1">
                  <a:txBody>
                    <a:bodyPr/>
                    <a:lstStyle/>
                    <a:p>
                      <a:endParaRPr lang="zh-TW" altLang="en-US"/>
                    </a:p>
                  </a:txBody>
                  <a:tcPr/>
                </a:tc>
                <a:tc rowSpan="4">
                  <a:txBody>
                    <a:bodyPr/>
                    <a:lstStyle/>
                    <a:p>
                      <a:pPr algn="ctr" fontAlgn="ctr"/>
                      <a:r>
                        <a:rPr lang="zh-TW" altLang="en-US" sz="1000" u="none" strike="noStrike">
                          <a:effectLst/>
                        </a:rPr>
                        <a:t>水文地質特性</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水文地質礫石組成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4">
                  <a:txBody>
                    <a:bodyPr/>
                    <a:lstStyle/>
                    <a:p>
                      <a:pPr algn="ctr" fontAlgn="ctr"/>
                      <a:r>
                        <a:rPr lang="zh-TW" altLang="en-US" sz="1000" u="none" strike="noStrike">
                          <a:effectLst/>
                        </a:rPr>
                        <a:t>地質組成百分比</a:t>
                      </a:r>
                      <a:br>
                        <a:rPr lang="zh-TW" altLang="en-US" sz="1000" u="none" strike="noStrike">
                          <a:effectLst/>
                        </a:rPr>
                      </a:br>
                      <a:r>
                        <a:rPr lang="zh-TW" altLang="en-US" sz="1000" u="none" strike="noStrike">
                          <a:effectLst/>
                        </a:rPr>
                        <a:t>內政部國土測繪中心</a:t>
                      </a:r>
                      <a:r>
                        <a:rPr lang="en-US" altLang="zh-TW" sz="1000" u="none" strike="noStrike">
                          <a:effectLst/>
                        </a:rPr>
                        <a:t>,</a:t>
                      </a:r>
                      <a:r>
                        <a:rPr lang="zh-TW" altLang="en-US" sz="1000" u="none" strike="noStrike">
                          <a:effectLst/>
                        </a:rPr>
                        <a:t>共收錄鑽孔資料：</a:t>
                      </a:r>
                      <a:r>
                        <a:rPr lang="en-US" altLang="zh-TW" sz="1000" u="none" strike="noStrike">
                          <a:effectLst/>
                        </a:rPr>
                        <a:t>509</a:t>
                      </a:r>
                      <a:r>
                        <a:rPr lang="zh-TW" altLang="en-US" sz="1000" u="none" strike="noStrike">
                          <a:effectLst/>
                        </a:rPr>
                        <a:t>孔</a:t>
                      </a:r>
                      <a:br>
                        <a:rPr lang="zh-TW" altLang="en-US" sz="1000" u="none" strike="noStrike">
                          <a:effectLst/>
                        </a:rPr>
                      </a:br>
                      <a:r>
                        <a:rPr lang="zh-TW" altLang="en-US" sz="1000" u="none" strike="noStrike">
                          <a:effectLst/>
                        </a:rPr>
                        <a:t>經濟部中央地質調查所</a:t>
                      </a:r>
                      <a:r>
                        <a:rPr lang="en-US" altLang="zh-TW" sz="1000" u="none" strike="noStrike">
                          <a:effectLst/>
                        </a:rPr>
                        <a:t>(</a:t>
                      </a:r>
                      <a:r>
                        <a:rPr lang="zh-TW" altLang="en-US" sz="1000" u="none" strike="noStrike">
                          <a:effectLst/>
                        </a:rPr>
                        <a:t>截至</a:t>
                      </a:r>
                      <a:r>
                        <a:rPr lang="en-US" altLang="zh-TW" sz="1000" u="none" strike="noStrike">
                          <a:effectLst/>
                        </a:rPr>
                        <a:t>111</a:t>
                      </a:r>
                      <a:r>
                        <a:rPr lang="zh-TW" altLang="en-US" sz="1000" u="none" strike="noStrike">
                          <a:effectLst/>
                        </a:rPr>
                        <a:t>年</a:t>
                      </a:r>
                      <a:r>
                        <a:rPr lang="en-US" altLang="zh-TW" sz="1000" u="none" strike="noStrike">
                          <a:effectLst/>
                        </a:rPr>
                        <a:t>04</a:t>
                      </a:r>
                      <a:r>
                        <a:rPr lang="zh-TW" altLang="en-US" sz="1000" u="none" strike="noStrike">
                          <a:effectLst/>
                        </a:rPr>
                        <a:t>月</a:t>
                      </a:r>
                      <a:r>
                        <a:rPr lang="en-US" altLang="zh-TW" sz="1000" u="none" strike="noStrike">
                          <a:effectLst/>
                        </a:rPr>
                        <a:t>30</a:t>
                      </a:r>
                      <a:r>
                        <a:rPr lang="zh-TW" altLang="en-US" sz="1000" u="none" strike="noStrike">
                          <a:effectLst/>
                        </a:rPr>
                        <a:t>日止</a:t>
                      </a:r>
                      <a:r>
                        <a:rPr lang="en-US" altLang="zh-TW" sz="1000" u="none" strike="noStrike">
                          <a:effectLst/>
                        </a:rPr>
                        <a:t>),</a:t>
                      </a:r>
                      <a:r>
                        <a:rPr lang="zh-TW" altLang="en-US" sz="1000" u="none" strike="noStrike">
                          <a:effectLst/>
                        </a:rPr>
                        <a:t>共收錄鑽孔資料：</a:t>
                      </a:r>
                      <a:r>
                        <a:rPr lang="en-US" altLang="zh-TW" sz="1000" u="none" strike="noStrike">
                          <a:effectLst/>
                        </a:rPr>
                        <a:t>53,085</a:t>
                      </a:r>
                      <a:r>
                        <a:rPr lang="zh-TW" altLang="en-US" sz="1000" u="none" strike="noStrike">
                          <a:effectLst/>
                        </a:rPr>
                        <a:t>孔</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4">
                  <a:txBody>
                    <a:bodyPr/>
                    <a:lstStyle/>
                    <a:p>
                      <a:pPr algn="ctr" fontAlgn="ctr"/>
                      <a:r>
                        <a:rPr lang="zh-TW" altLang="en-US" sz="1000" u="none" strike="noStrike">
                          <a:effectLst/>
                        </a:rPr>
                        <a:t>內政部國土測繪中心</a:t>
                      </a:r>
                      <a:br>
                        <a:rPr lang="zh-TW" altLang="en-US" sz="1000" u="none" strike="noStrike">
                          <a:effectLst/>
                        </a:rPr>
                      </a:br>
                      <a:r>
                        <a:rPr lang="zh-TW" altLang="en-US" sz="1000" u="none" strike="noStrike">
                          <a:effectLst/>
                        </a:rPr>
                        <a:t>及</a:t>
                      </a:r>
                      <a:br>
                        <a:rPr lang="zh-TW" altLang="en-US" sz="1000" u="none" strike="noStrike">
                          <a:effectLst/>
                        </a:rPr>
                      </a:br>
                      <a:r>
                        <a:rPr lang="zh-TW" altLang="en-US" sz="1000" u="none" strike="noStrike">
                          <a:effectLst/>
                        </a:rPr>
                        <a:t>經濟部中央地質調查所</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624256600"/>
                  </a:ext>
                </a:extLst>
              </a:tr>
              <a:tr h="4122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水文地質砂土組成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34949700"/>
                  </a:ext>
                </a:extLst>
              </a:tr>
              <a:tr h="41226">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水文地質坋土組成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99243308"/>
                  </a:ext>
                </a:extLst>
              </a:tr>
              <a:tr h="68653">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水文地質黏土組成</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57270297"/>
                  </a:ext>
                </a:extLst>
              </a:tr>
              <a:tr h="81365">
                <a:tc vMerge="1">
                  <a:txBody>
                    <a:bodyPr/>
                    <a:lstStyle/>
                    <a:p>
                      <a:endParaRPr lang="zh-TW" altLang="en-US"/>
                    </a:p>
                  </a:txBody>
                  <a:tcPr/>
                </a:tc>
                <a:tc rowSpan="87">
                  <a:txBody>
                    <a:bodyPr/>
                    <a:lstStyle/>
                    <a:p>
                      <a:pPr algn="ctr" fontAlgn="ctr"/>
                      <a:r>
                        <a:rPr lang="zh-TW" altLang="en-US" sz="1000" u="none" strike="noStrike" dirty="0">
                          <a:effectLst/>
                        </a:rPr>
                        <a:t>水質參數</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河川測站距離井之位置</a:t>
                      </a:r>
                      <a:r>
                        <a:rPr lang="en-US" altLang="zh-TW" sz="1000" u="none" strike="noStrike">
                          <a:effectLst/>
                        </a:rPr>
                        <a:t>(km)</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7">
                  <a:txBody>
                    <a:bodyPr/>
                    <a:lstStyle/>
                    <a:p>
                      <a:pPr algn="ctr" fontAlgn="ctr"/>
                      <a:r>
                        <a:rPr lang="zh-TW" altLang="en-US" sz="1000" u="none" strike="noStrike" dirty="0">
                          <a:effectLst/>
                        </a:rPr>
                        <a:t>附近河川觀測站之水質參數</a:t>
                      </a:r>
                      <a:r>
                        <a:rPr lang="en-US" altLang="zh-TW" sz="1000" u="none" strike="noStrike" dirty="0">
                          <a:effectLst/>
                        </a:rPr>
                        <a:t>,</a:t>
                      </a:r>
                      <a:r>
                        <a:rPr lang="zh-TW" altLang="en-US" sz="1000" u="none" strike="noStrike" dirty="0">
                          <a:effectLst/>
                        </a:rPr>
                        <a:t>共</a:t>
                      </a:r>
                      <a:r>
                        <a:rPr lang="en-US" altLang="zh-TW" sz="1000" u="none" strike="noStrike" dirty="0">
                          <a:effectLst/>
                        </a:rPr>
                        <a:t>3712</a:t>
                      </a:r>
                      <a:r>
                        <a:rPr lang="zh-TW" altLang="en-US" sz="1000" u="none" strike="noStrike" dirty="0">
                          <a:effectLst/>
                        </a:rPr>
                        <a:t>站</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7">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82293771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河川測站污染指數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0375860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河川測站氣溫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813085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河川測站水溫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9486042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河川測站酸鹼值</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99730961"/>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河川測站導電度</a:t>
                      </a:r>
                      <a:r>
                        <a:rPr lang="en-US" altLang="zh-TW" sz="1000" u="none" strike="noStrike">
                          <a:effectLst/>
                        </a:rPr>
                        <a:t>(μmho/cm25℃)</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5804153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a:t>
                      </a:r>
                      <a:r>
                        <a:rPr lang="en-US" altLang="zh-TW" sz="1000" u="none" strike="noStrike">
                          <a:effectLst/>
                        </a:rPr>
                        <a:t>(</a:t>
                      </a:r>
                      <a:r>
                        <a:rPr lang="zh-TW" altLang="en-US" sz="1000" u="none" strike="noStrike">
                          <a:effectLst/>
                        </a:rPr>
                        <a:t>電極法</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3441035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河川測站溶氧飽和度</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86337316"/>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河川測站生化需氧量</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2788393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河川測站化學需氧量</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682493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河川測站懸浮固體</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44034881"/>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河川測站大腸桿菌群</a:t>
                      </a:r>
                      <a:r>
                        <a:rPr lang="en-US" altLang="zh-TW" sz="1000" u="none" strike="noStrike">
                          <a:effectLst/>
                        </a:rPr>
                        <a:t>(CFU/100mL)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74941936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河川測站氨氮</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6802086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河川測站氯鹽</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11415035"/>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河川測站總磷</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36383942"/>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河川測站總有機碳</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71789989"/>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河川測站亞硝酸鹽氮</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21539080"/>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河川測站鎘</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95447276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河川測站鉛</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5345819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河川測站六價鉻</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298483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河川測站砷</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32002214"/>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河川測站汞</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66146788"/>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0091762"/>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34841133"/>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27012957"/>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河川測站銀</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0534458"/>
                  </a:ext>
                </a:extLst>
              </a:tr>
              <a:tr h="8136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59552372"/>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靜水位</a:t>
                      </a:r>
                      <a:r>
                        <a:rPr lang="en-US" altLang="zh-TW" sz="1000" u="none" strike="noStrike">
                          <a:effectLst/>
                        </a:rPr>
                        <a:t>(</a:t>
                      </a:r>
                      <a:r>
                        <a:rPr lang="en-US" sz="1000" u="none" strike="noStrike">
                          <a:effectLst/>
                        </a:rPr>
                        <a:t>m)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a:effectLst/>
                        </a:rPr>
                        <a:t>觀測井附近之水位井之抽水試驗數據</a:t>
                      </a:r>
                      <a:r>
                        <a:rPr lang="en-US" altLang="zh-TW" sz="1000" u="none" strike="noStrike">
                          <a:effectLst/>
                        </a:rPr>
                        <a:t>,</a:t>
                      </a:r>
                      <a:r>
                        <a:rPr lang="zh-TW" altLang="en-US" sz="1000" u="none" strike="noStrike">
                          <a:effectLst/>
                        </a:rPr>
                        <a:t>共計</a:t>
                      </a:r>
                      <a:r>
                        <a:rPr lang="en-US" altLang="zh-TW" sz="1000" u="none" strike="noStrike">
                          <a:effectLst/>
                        </a:rPr>
                        <a:t>808</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7">
                  <a:txBody>
                    <a:bodyPr/>
                    <a:lstStyle/>
                    <a:p>
                      <a:pPr algn="ctr" fontAlgn="ctr"/>
                      <a:r>
                        <a:rPr lang="zh-TW" altLang="en-US" sz="1000" u="none" strike="noStrike">
                          <a:effectLst/>
                        </a:rPr>
                        <a:t>經濟部水利署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790243361"/>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抽水量</a:t>
                      </a:r>
                      <a:r>
                        <a:rPr lang="en-US" altLang="zh-TW" sz="1000" u="none" strike="noStrike">
                          <a:effectLst/>
                        </a:rPr>
                        <a:t>(</a:t>
                      </a:r>
                      <a:r>
                        <a:rPr lang="en-US" sz="1000" u="none" strike="noStrike">
                          <a:effectLst/>
                        </a:rPr>
                        <a:t>cmh)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690172303"/>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含水層位置</a:t>
                      </a:r>
                      <a:r>
                        <a:rPr lang="en-US" altLang="zh-TW" sz="1000" u="none" strike="noStrike">
                          <a:effectLst/>
                        </a:rPr>
                        <a:t>(m)</a:t>
                      </a: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614896348"/>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單位洩降出水量 </a:t>
                      </a:r>
                      <a:r>
                        <a:rPr lang="en-US" sz="1000" u="none" strike="noStrike">
                          <a:effectLst/>
                        </a:rPr>
                        <a:t>Q/s (cmh/m)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2164854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透水係數</a:t>
                      </a:r>
                      <a:r>
                        <a:rPr lang="en-US" sz="1000" u="none" strike="noStrike">
                          <a:effectLst/>
                        </a:rPr>
                        <a:t>K (m/min)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2894362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導水係數</a:t>
                      </a:r>
                      <a:r>
                        <a:rPr lang="en-US" sz="1000" u="none" strike="noStrike">
                          <a:effectLst/>
                        </a:rPr>
                        <a:t>T (m2/min)　</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7432226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年平均降雨量</a:t>
                      </a:r>
                      <a:r>
                        <a:rPr lang="en-US" altLang="zh-TW" sz="1000" u="none" strike="noStrike">
                          <a:effectLst/>
                        </a:rPr>
                        <a:t>(</a:t>
                      </a:r>
                      <a:r>
                        <a:rPr lang="en-US" sz="1000" u="none" strike="noStrike">
                          <a:effectLst/>
                        </a:rPr>
                        <a:t>mm)</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0002189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水面至井口深度</a:t>
                      </a:r>
                      <a:r>
                        <a:rPr lang="en-US" altLang="zh-TW" sz="1000" u="none" strike="noStrike">
                          <a:effectLst/>
                        </a:rPr>
                        <a:t>(</a:t>
                      </a:r>
                      <a:r>
                        <a:rPr lang="en-US" sz="1000" u="none" strike="noStrike">
                          <a:effectLst/>
                        </a:rPr>
                        <a:t>m)</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rowSpan="29">
                  <a:txBody>
                    <a:bodyPr/>
                    <a:lstStyle/>
                    <a:p>
                      <a:pPr algn="ctr" fontAlgn="ctr"/>
                      <a:r>
                        <a:rPr lang="zh-TW" altLang="en-US" sz="1000" u="none" strike="noStrike" dirty="0">
                          <a:effectLst/>
                        </a:rPr>
                        <a:t>監測井測得之水質數據</a:t>
                      </a:r>
                      <a:r>
                        <a:rPr lang="en-US" altLang="zh-TW" sz="1000" u="none" strike="noStrike" dirty="0">
                          <a:effectLst/>
                        </a:rPr>
                        <a:t>,</a:t>
                      </a:r>
                      <a:r>
                        <a:rPr lang="zh-TW" altLang="en-US" sz="1000" u="none" strike="noStrike" dirty="0">
                          <a:effectLst/>
                        </a:rPr>
                        <a:t>共計</a:t>
                      </a:r>
                      <a:r>
                        <a:rPr lang="en-US" altLang="zh-TW" sz="1000" u="none" strike="noStrike" dirty="0">
                          <a:effectLst/>
                        </a:rPr>
                        <a:t>412</a:t>
                      </a:r>
                      <a:r>
                        <a:rPr lang="zh-TW" altLang="en-US" sz="1000" u="none" strike="noStrike" dirty="0">
                          <a:effectLst/>
                        </a:rPr>
                        <a:t>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9">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01295714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水溫</a:t>
                      </a:r>
                      <a:r>
                        <a:rPr lang="en-US" altLang="zh-TW" sz="1000" u="none" strike="noStrike">
                          <a:effectLst/>
                        </a:rPr>
                        <a:t>(℃)</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9949509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導電度</a:t>
                      </a:r>
                      <a:r>
                        <a:rPr lang="en-US" altLang="zh-TW" sz="1000" u="none" strike="noStrike">
                          <a:effectLst/>
                        </a:rPr>
                        <a:t>(</a:t>
                      </a:r>
                      <a:r>
                        <a:rPr lang="el-GR" sz="1000" u="none" strike="noStrike">
                          <a:effectLst/>
                        </a:rPr>
                        <a:t>μ</a:t>
                      </a:r>
                      <a:r>
                        <a:rPr lang="en-US" sz="1000" u="none" strike="noStrike">
                          <a:effectLst/>
                        </a:rPr>
                        <a:t>mho/cm25℃)</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75782985"/>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酸鹼值</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900988470"/>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河川測站溶氧</a:t>
                      </a:r>
                      <a:r>
                        <a:rPr lang="en-US" altLang="zh-TW" sz="1000" u="none" strike="noStrike">
                          <a:effectLst/>
                        </a:rPr>
                        <a:t>(</a:t>
                      </a:r>
                      <a:r>
                        <a:rPr lang="zh-TW" altLang="en-US" sz="1000" u="none" strike="noStrike">
                          <a:effectLst/>
                        </a:rPr>
                        <a:t>電極法</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9451017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氧化還原電位</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17701962"/>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總硬度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70187606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總溶解固體物</a:t>
                      </a:r>
                      <a:r>
                        <a:rPr lang="en-US" altLang="zh-TW" sz="1000" u="none" strike="noStrike">
                          <a:effectLst/>
                        </a:rPr>
                        <a:t>(mg/L)</a:t>
                      </a:r>
                      <a:endParaRPr lang="en-US" altLang="zh-TW"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9107309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氯鹽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96546189"/>
                  </a:ext>
                </a:extLst>
              </a:tr>
              <a:tr h="41955">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a:effectLst/>
                        </a:rPr>
                        <a:t>氨氮</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97263890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硫酸鹽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776680174"/>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總有機碳</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8618735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砷</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6107504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鎘</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159556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鉻</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13800088"/>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4705098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鉛</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7585456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鋅</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7138784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鐵</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4613301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99679391"/>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汞</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45939793"/>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鎳</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7285642"/>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總酚</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553015119"/>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氟鹽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29494514"/>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鈉</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83117450"/>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鉀</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3833959"/>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鈣</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97569235"/>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鎂</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032329887"/>
                  </a:ext>
                </a:extLst>
              </a:tr>
              <a:tr h="41955">
                <a:tc vMerge="1">
                  <a:txBody>
                    <a:bodyPr/>
                    <a:lstStyle/>
                    <a:p>
                      <a:endParaRPr lang="zh-TW" altLang="en-US"/>
                    </a:p>
                  </a:txBody>
                  <a:tcPr/>
                </a:tc>
                <a:tc vMerge="1">
                  <a:txBody>
                    <a:bodyPr/>
                    <a:lstStyle/>
                    <a:p>
                      <a:endParaRPr lang="zh-TW" altLang="en-US"/>
                    </a:p>
                  </a:txBody>
                  <a:tcPr/>
                </a:tc>
                <a:tc>
                  <a:txBody>
                    <a:bodyPr/>
                    <a:lstStyle/>
                    <a:p>
                      <a:pPr algn="ctr" fontAlgn="b"/>
                      <a:r>
                        <a:rPr lang="zh-TW" altLang="en-US" sz="1000" u="none" strike="noStrike">
                          <a:effectLst/>
                        </a:rPr>
                        <a:t>總鹼度</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b"/>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29145178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大腸桿菌群</a:t>
                      </a:r>
                      <a:br>
                        <a:rPr lang="zh-TW" altLang="en-US" sz="1000" u="none" strike="noStrike">
                          <a:effectLst/>
                        </a:rPr>
                      </a:br>
                      <a:r>
                        <a:rPr lang="en-US" altLang="zh-TW" sz="1000" u="none" strike="noStrike">
                          <a:effectLst/>
                        </a:rPr>
                        <a:t>(</a:t>
                      </a:r>
                      <a:r>
                        <a:rPr lang="en-US" sz="1000" u="none" strike="noStrike">
                          <a:effectLst/>
                        </a:rPr>
                        <a:t>CFU/100 mL)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4">
                  <a:txBody>
                    <a:bodyPr/>
                    <a:lstStyle/>
                    <a:p>
                      <a:pPr algn="ctr" fontAlgn="ctr"/>
                      <a:r>
                        <a:rPr lang="zh-TW" altLang="en-US" sz="1000" u="none" strike="noStrike" dirty="0">
                          <a:effectLst/>
                        </a:rPr>
                        <a:t>觀測井測得之水質數據</a:t>
                      </a:r>
                      <a:r>
                        <a:rPr lang="en-US" altLang="zh-TW" sz="1000" u="none" strike="noStrike" dirty="0">
                          <a:effectLst/>
                        </a:rPr>
                        <a:t>,</a:t>
                      </a:r>
                      <a:r>
                        <a:rPr lang="zh-TW" altLang="en-US" sz="1000" u="none" strike="noStrike" dirty="0">
                          <a:effectLst/>
                        </a:rPr>
                        <a:t>共計</a:t>
                      </a:r>
                      <a:r>
                        <a:rPr lang="en-US" altLang="zh-TW" sz="1000" u="none" strike="noStrike" dirty="0">
                          <a:effectLst/>
                        </a:rPr>
                        <a:t>320</a:t>
                      </a:r>
                      <a:r>
                        <a:rPr lang="zh-TW" altLang="en-US" sz="1000" u="none" strike="noStrike" dirty="0">
                          <a:effectLst/>
                        </a:rPr>
                        <a:t>口</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4">
                  <a:txBody>
                    <a:bodyPr/>
                    <a:lstStyle/>
                    <a:p>
                      <a:pPr algn="ctr" fontAlgn="ctr"/>
                      <a:r>
                        <a:rPr lang="zh-TW" altLang="en-US" sz="1000" u="none" strike="noStrike">
                          <a:effectLst/>
                        </a:rPr>
                        <a:t>經濟部水利署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1016182107"/>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氯鹽</a:t>
                      </a:r>
                      <a:br>
                        <a:rPr lang="zh-TW" altLang="en-US" sz="1000" u="none" strike="noStrike">
                          <a:effectLst/>
                        </a:rPr>
                      </a:br>
                      <a:r>
                        <a:rPr lang="zh-TW" altLang="en-US" sz="1000" u="none" strike="noStrike">
                          <a:effectLst/>
                        </a:rPr>
                        <a:t> </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60006545"/>
                  </a:ext>
                </a:extLst>
              </a:tr>
              <a:tr h="41955">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硫酸鹽</a:t>
                      </a: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193327230"/>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氨氮</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962426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硫化物</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6898785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總有機碳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53527675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銅</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4898447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dirty="0">
                          <a:effectLst/>
                        </a:rPr>
                        <a:t>鎘</a:t>
                      </a:r>
                      <a:br>
                        <a:rPr lang="zh-TW" altLang="en-US" sz="1000" u="none" strike="noStrike" dirty="0">
                          <a:effectLst/>
                        </a:rPr>
                      </a:br>
                      <a:r>
                        <a:rPr lang="en-US" altLang="zh-TW" sz="1000" u="none" strike="noStrike" dirty="0">
                          <a:effectLst/>
                        </a:rPr>
                        <a:t>(</a:t>
                      </a:r>
                      <a:r>
                        <a:rPr lang="en-US" sz="1000" u="none" strike="noStrike" dirty="0">
                          <a:effectLst/>
                        </a:rPr>
                        <a:t>mg/L)</a:t>
                      </a:r>
                      <a:endParaRPr 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16054997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鉛</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455968298"/>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dirty="0">
                          <a:effectLst/>
                        </a:rPr>
                        <a:t>鋅</a:t>
                      </a:r>
                      <a:br>
                        <a:rPr lang="zh-TW" altLang="en-US" sz="1000" u="none" strike="noStrike" dirty="0">
                          <a:effectLst/>
                        </a:rPr>
                      </a:br>
                      <a:r>
                        <a:rPr lang="en-US" altLang="zh-TW" sz="1000" u="none" strike="noStrike" dirty="0">
                          <a:effectLst/>
                        </a:rPr>
                        <a:t>(</a:t>
                      </a:r>
                      <a:r>
                        <a:rPr lang="en-US" sz="1000" u="none" strike="noStrike" dirty="0">
                          <a:effectLst/>
                        </a:rPr>
                        <a:t>mg/L)</a:t>
                      </a:r>
                      <a:endParaRPr 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5681747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dirty="0">
                          <a:effectLst/>
                        </a:rPr>
                        <a:t>鉻</a:t>
                      </a:r>
                      <a:br>
                        <a:rPr lang="zh-TW" altLang="en-US" sz="1000" u="none" strike="noStrike" dirty="0">
                          <a:effectLst/>
                        </a:rPr>
                      </a:br>
                      <a:r>
                        <a:rPr lang="en-US" altLang="zh-TW" sz="1000" u="none" strike="noStrike" dirty="0">
                          <a:effectLst/>
                        </a:rPr>
                        <a:t>(</a:t>
                      </a:r>
                      <a:r>
                        <a:rPr lang="en-US" sz="1000" u="none" strike="noStrike" dirty="0">
                          <a:effectLst/>
                        </a:rPr>
                        <a:t>mg/L)</a:t>
                      </a:r>
                      <a:endParaRPr 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471670341"/>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639113444"/>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鐵</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317412752"/>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錳</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33550376"/>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鈣</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98053384"/>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dirty="0">
                          <a:effectLst/>
                        </a:rPr>
                        <a:t>鎂</a:t>
                      </a:r>
                      <a:br>
                        <a:rPr lang="zh-TW" altLang="en-US" sz="1000" u="none" strike="noStrike" dirty="0">
                          <a:effectLst/>
                        </a:rPr>
                      </a:br>
                      <a:r>
                        <a:rPr lang="en-US" altLang="zh-TW" sz="1000" u="none" strike="noStrike" dirty="0">
                          <a:effectLst/>
                        </a:rPr>
                        <a:t>(</a:t>
                      </a:r>
                      <a:r>
                        <a:rPr lang="en-US" sz="1000" u="none" strike="noStrike" dirty="0">
                          <a:effectLst/>
                        </a:rPr>
                        <a:t>mg/L)</a:t>
                      </a:r>
                      <a:endParaRPr 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97370769"/>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鈉</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40559218"/>
                  </a:ext>
                </a:extLst>
              </a:tr>
              <a:tr h="68653">
                <a:tc>
                  <a:txBody>
                    <a:bodyPr/>
                    <a:lstStyle/>
                    <a:p>
                      <a:pPr algn="ctr" fontAlgn="ctr"/>
                      <a:r>
                        <a:rPr lang="zh-TW" altLang="en-US" sz="1000" u="sng" strike="noStrike">
                          <a:effectLst/>
                        </a:rPr>
                        <a:t>　</a:t>
                      </a:r>
                      <a:endParaRPr lang="zh-TW" altLang="en-US" sz="1000" b="0" i="0" u="sng"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鉀</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776595942"/>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碳酸氫根</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43495550"/>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dirty="0">
                          <a:effectLst/>
                        </a:rPr>
                        <a:t>碳酸根</a:t>
                      </a:r>
                      <a:br>
                        <a:rPr lang="zh-TW" altLang="en-US" sz="1000" u="none" strike="noStrike" dirty="0">
                          <a:effectLst/>
                        </a:rPr>
                      </a:br>
                      <a:r>
                        <a:rPr lang="en-US" altLang="zh-TW" sz="1000" u="none" strike="noStrike" dirty="0">
                          <a:effectLst/>
                        </a:rPr>
                        <a:t>(</a:t>
                      </a:r>
                      <a:r>
                        <a:rPr lang="en-US" sz="1000" u="none" strike="noStrike" dirty="0">
                          <a:effectLst/>
                        </a:rPr>
                        <a:t>mg/L)</a:t>
                      </a:r>
                      <a:endParaRPr 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64535056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砷</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812416307"/>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汞</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105540936"/>
                  </a:ext>
                </a:extLst>
              </a:tr>
              <a:tr h="68653">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zh-TW" altLang="en-US" sz="1000" u="none" strike="noStrike">
                          <a:effectLst/>
                        </a:rPr>
                        <a:t>總溶解固體</a:t>
                      </a:r>
                      <a:br>
                        <a:rPr lang="zh-TW" altLang="en-US" sz="1000" u="none" strike="noStrike">
                          <a:effectLst/>
                        </a:rPr>
                      </a:br>
                      <a:r>
                        <a:rPr lang="en-US" altLang="zh-TW" sz="1000" u="none" strike="noStrike">
                          <a:effectLst/>
                        </a:rPr>
                        <a:t>(</a:t>
                      </a:r>
                      <a:r>
                        <a:rPr lang="en-US" sz="1000" u="none" strike="noStrike">
                          <a:effectLst/>
                        </a:rPr>
                        <a:t>mg/L)</a:t>
                      </a:r>
                      <a:endParaRPr 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129383684"/>
                  </a:ext>
                </a:extLst>
              </a:tr>
              <a:tr h="63567">
                <a:tc>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a:txBody>
                    <a:bodyPr/>
                    <a:lstStyle/>
                    <a:p>
                      <a:pPr algn="ctr" fontAlgn="ctr"/>
                      <a:r>
                        <a:rPr lang="pt-BR" sz="1000" u="none" strike="noStrike">
                          <a:effectLst/>
                        </a:rPr>
                        <a:t>硬度</a:t>
                      </a:r>
                      <a:br>
                        <a:rPr lang="pt-BR" sz="1000" u="none" strike="noStrike">
                          <a:effectLst/>
                        </a:rPr>
                      </a:br>
                      <a:r>
                        <a:rPr lang="pt-BR" sz="1000" u="none" strike="noStrike">
                          <a:effectLst/>
                        </a:rPr>
                        <a:t>(as CaCO</a:t>
                      </a:r>
                      <a:r>
                        <a:rPr lang="pt-BR" sz="1000" u="none" strike="noStrike" baseline="-25000">
                          <a:effectLst/>
                        </a:rPr>
                        <a:t>3</a:t>
                      </a:r>
                      <a:r>
                        <a:rPr lang="pt-BR" sz="1000" u="none" strike="noStrike">
                          <a:effectLst/>
                        </a:rPr>
                        <a:t> mg/L)</a:t>
                      </a:r>
                      <a:endParaRPr lang="pt-BR"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386105796"/>
                  </a:ext>
                </a:extLst>
              </a:tr>
              <a:tr h="41955">
                <a:tc rowSpan="2">
                  <a:txBody>
                    <a:bodyPr/>
                    <a:lstStyle/>
                    <a:p>
                      <a:pPr algn="ctr" fontAlgn="ctr"/>
                      <a:r>
                        <a:rPr lang="zh-TW" altLang="en-US" sz="1000" u="none" strike="noStrike">
                          <a:effectLst/>
                        </a:rPr>
                        <a:t>預測變數</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　</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dirty="0">
                          <a:effectLst/>
                        </a:rPr>
                        <a:t>硝酸鹽氮</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rowSpan="2">
                  <a:txBody>
                    <a:bodyPr/>
                    <a:lstStyle/>
                    <a:p>
                      <a:pPr algn="ctr" fontAlgn="ctr"/>
                      <a:r>
                        <a:rPr lang="zh-TW" altLang="en-US" sz="1000" u="none" strike="noStrike">
                          <a:effectLst/>
                        </a:rPr>
                        <a:t>監測井硝酸鹽氮濃度</a:t>
                      </a:r>
                      <a:r>
                        <a:rPr lang="en-US" altLang="zh-TW" sz="1000" u="none" strike="noStrike">
                          <a:effectLst/>
                        </a:rPr>
                        <a:t>,</a:t>
                      </a:r>
                      <a:r>
                        <a:rPr lang="zh-TW" altLang="en-US" sz="1000" u="none" strike="noStrike">
                          <a:effectLst/>
                        </a:rPr>
                        <a:t>共計</a:t>
                      </a:r>
                      <a:r>
                        <a:rPr lang="en-US" altLang="zh-TW" sz="1000" u="none" strike="noStrike">
                          <a:effectLst/>
                        </a:rPr>
                        <a:t>732</a:t>
                      </a:r>
                      <a:r>
                        <a:rPr lang="zh-TW" altLang="en-US" sz="1000" u="none" strike="noStrike">
                          <a:effectLst/>
                        </a:rPr>
                        <a:t>口</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tc>
                  <a:txBody>
                    <a:bodyPr/>
                    <a:lstStyle/>
                    <a:p>
                      <a:pPr algn="ctr" fontAlgn="ctr"/>
                      <a:r>
                        <a:rPr lang="zh-TW" altLang="en-US" sz="1000" u="none" strike="noStrike">
                          <a:effectLst/>
                        </a:rPr>
                        <a:t>行政院環保署</a:t>
                      </a:r>
                      <a:endParaRPr lang="zh-TW" altLang="en-US" sz="1000" b="0" i="0" u="none" strike="noStrike">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3801088411"/>
                  </a:ext>
                </a:extLst>
              </a:tr>
              <a:tr h="419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000" u="none" strike="noStrike" dirty="0">
                          <a:effectLst/>
                        </a:rPr>
                        <a:t>經濟部水利署</a:t>
                      </a:r>
                      <a:endParaRPr lang="zh-TW" altLang="en-US" sz="1000" b="0" i="0" u="none" strike="noStrike" dirty="0">
                        <a:solidFill>
                          <a:srgbClr val="000000"/>
                        </a:solidFill>
                        <a:effectLst/>
                        <a:latin typeface="標楷體" panose="03000509000000000000" pitchFamily="65" charset="-120"/>
                        <a:ea typeface="標楷體" panose="03000509000000000000" pitchFamily="65" charset="-120"/>
                      </a:endParaRPr>
                    </a:p>
                  </a:txBody>
                  <a:tcPr marL="808" marR="808" marT="808" marB="0" anchor="ctr"/>
                </a:tc>
                <a:extLst>
                  <a:ext uri="{0D108BD9-81ED-4DB2-BD59-A6C34878D82A}">
                    <a16:rowId xmlns:a16="http://schemas.microsoft.com/office/drawing/2014/main" val="938737598"/>
                  </a:ext>
                </a:extLst>
              </a:tr>
            </a:tbl>
          </a:graphicData>
        </a:graphic>
      </p:graphicFrame>
      <p:sp>
        <p:nvSpPr>
          <p:cNvPr id="2" name="橢圓 1">
            <a:extLst>
              <a:ext uri="{FF2B5EF4-FFF2-40B4-BE49-F238E27FC236}">
                <a16:creationId xmlns:a16="http://schemas.microsoft.com/office/drawing/2014/main" id="{47099C82-6DAB-7CEE-85F4-2001C77B433E}"/>
              </a:ext>
            </a:extLst>
          </p:cNvPr>
          <p:cNvSpPr/>
          <p:nvPr/>
        </p:nvSpPr>
        <p:spPr>
          <a:xfrm>
            <a:off x="6567947" y="6204155"/>
            <a:ext cx="2713703" cy="6538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63403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42CB33-3230-D9F1-5CEC-42805E3B902C}"/>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just"/>
            <a:r>
              <a:rPr lang="zh-TW" altLang="en-US" sz="2400" b="0" i="0" dirty="0">
                <a:effectLst/>
                <a:ea typeface="標楷體" panose="03000509000000000000" pitchFamily="65" charset="-120"/>
              </a:rPr>
              <a:t>環保署坦言，ＲＣＡ案不僅是外商首例，污染面積也是前所未見，地下水中的四氯乙烯濃度一度超標廿倍；目前整治計畫已展延三次、前後長達十年，但部分監測井中的三氯乙烯濃度仍接近標準值六倍，恐已造成難以回復的傷害。</a:t>
            </a:r>
            <a:endParaRPr lang="en-US" altLang="zh-TW" sz="2400" dirty="0">
              <a:ea typeface="標楷體" panose="03000509000000000000" pitchFamily="65" charset="-120"/>
            </a:endParaRPr>
          </a:p>
        </p:txBody>
      </p:sp>
      <p:pic>
        <p:nvPicPr>
          <p:cNvPr id="1026" name="Picture 2" descr="upload.wikimedia.org/wikipedia/commons/thumb/a/...">
            <a:extLst>
              <a:ext uri="{FF2B5EF4-FFF2-40B4-BE49-F238E27FC236}">
                <a16:creationId xmlns:a16="http://schemas.microsoft.com/office/drawing/2014/main" id="{571B499B-ED81-3175-6480-366608B425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488" y="1417658"/>
            <a:ext cx="3529109" cy="2893869"/>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descr="一張含有 文字, 螢幕擷取畫面, 室內, 螢幕 的圖片&#10;&#10;自動產生的描述">
            <a:extLst>
              <a:ext uri="{FF2B5EF4-FFF2-40B4-BE49-F238E27FC236}">
                <a16:creationId xmlns:a16="http://schemas.microsoft.com/office/drawing/2014/main" id="{D858A2BF-2131-7112-5EAD-4952EB7203E0}"/>
              </a:ext>
            </a:extLst>
          </p:cNvPr>
          <p:cNvPicPr>
            <a:picLocks noChangeAspect="1"/>
          </p:cNvPicPr>
          <p:nvPr/>
        </p:nvPicPr>
        <p:blipFill rotWithShape="1">
          <a:blip r:embed="rId3">
            <a:extLst>
              <a:ext uri="{28A0092B-C50C-407E-A947-70E740481C1C}">
                <a14:useLocalDpi xmlns:a14="http://schemas.microsoft.com/office/drawing/2010/main" val="0"/>
              </a:ext>
            </a:extLst>
          </a:blip>
          <a:srcRect l="21014" t="63852" r="40859" b="6780"/>
          <a:stretch/>
        </p:blipFill>
        <p:spPr>
          <a:xfrm>
            <a:off x="4381876" y="1585271"/>
            <a:ext cx="3428247" cy="2893870"/>
          </a:xfrm>
          <a:prstGeom prst="rect">
            <a:avLst/>
          </a:prstGeom>
        </p:spPr>
      </p:pic>
      <p:cxnSp>
        <p:nvCxnSpPr>
          <p:cNvPr id="71" name="Straight Connector 70">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9176F"/>
            </a:solidFill>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C39DBF7F-33CA-4331-563D-650CDF53A9DC}"/>
              </a:ext>
            </a:extLst>
          </p:cNvPr>
          <p:cNvSpPr txBox="1"/>
          <p:nvPr/>
        </p:nvSpPr>
        <p:spPr>
          <a:xfrm>
            <a:off x="1241996" y="3944628"/>
            <a:ext cx="2940697" cy="461665"/>
          </a:xfrm>
          <a:prstGeom prst="rect">
            <a:avLst/>
          </a:prstGeom>
          <a:noFill/>
        </p:spPr>
        <p:txBody>
          <a:bodyPr wrap="square">
            <a:spAutoFit/>
          </a:bodyPr>
          <a:lstStyle/>
          <a:p>
            <a:r>
              <a:rPr lang="en-US" altLang="zh-TW" sz="2400" b="0" i="0" dirty="0">
                <a:effectLst/>
                <a:latin typeface="Times New Roman" panose="02020603050405020304" pitchFamily="18" charset="0"/>
                <a:cs typeface="Times New Roman" panose="02020603050405020304" pitchFamily="18" charset="0"/>
              </a:rPr>
              <a:t>Tetrachloroethylene</a:t>
            </a:r>
            <a:endParaRPr lang="zh-TW" altLang="en-US" sz="2400" dirty="0">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38ADCC3D-CC27-5BE7-425F-B5BAB60141C9}"/>
              </a:ext>
            </a:extLst>
          </p:cNvPr>
          <p:cNvSpPr txBox="1"/>
          <p:nvPr/>
        </p:nvSpPr>
        <p:spPr>
          <a:xfrm>
            <a:off x="0" y="286579"/>
            <a:ext cx="12192000" cy="1446550"/>
          </a:xfrm>
          <a:prstGeom prst="rect">
            <a:avLst/>
          </a:prstGeom>
          <a:noFill/>
        </p:spPr>
        <p:txBody>
          <a:bodyPr wrap="square">
            <a:spAutoFit/>
          </a:bodyPr>
          <a:lstStyle/>
          <a:p>
            <a:r>
              <a:rPr lang="en-US" altLang="zh-TW" sz="4400" dirty="0">
                <a:latin typeface="Times New Roman" panose="02020603050405020304" pitchFamily="18" charset="0"/>
                <a:cs typeface="Times New Roman" panose="02020603050405020304" pitchFamily="18" charset="0"/>
              </a:rPr>
              <a:t>ASR’s disadvantage</a:t>
            </a:r>
          </a:p>
          <a:p>
            <a:r>
              <a:rPr lang="en-US" altLang="zh-TW" sz="4400" dirty="0">
                <a:solidFill>
                  <a:srgbClr val="FF0000"/>
                </a:solidFill>
                <a:latin typeface="Times New Roman" panose="02020603050405020304" pitchFamily="18" charset="0"/>
                <a:cs typeface="Times New Roman" panose="02020603050405020304" pitchFamily="18" charset="0"/>
              </a:rPr>
              <a:t>Hard to protection from contaminants</a:t>
            </a:r>
            <a:endParaRPr lang="zh-TW" altLang="en-US" sz="44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D2735F7D-B132-0357-6C25-662043B95CEB}"/>
              </a:ext>
            </a:extLst>
          </p:cNvPr>
          <p:cNvSpPr txBox="1"/>
          <p:nvPr/>
        </p:nvSpPr>
        <p:spPr>
          <a:xfrm>
            <a:off x="7465143" y="3759962"/>
            <a:ext cx="6218902" cy="646331"/>
          </a:xfrm>
          <a:prstGeom prst="rect">
            <a:avLst/>
          </a:prstGeom>
          <a:noFill/>
        </p:spPr>
        <p:txBody>
          <a:bodyPr wrap="square">
            <a:spAutoFit/>
          </a:bodyPr>
          <a:lstStyle/>
          <a:p>
            <a:r>
              <a:rPr lang="zh-TW" altLang="en-US" sz="3600" dirty="0">
                <a:solidFill>
                  <a:srgbClr val="FF0000"/>
                </a:solidFill>
                <a:latin typeface="Times New Roman" panose="02020603050405020304" pitchFamily="18" charset="0"/>
                <a:cs typeface="Times New Roman" panose="02020603050405020304" pitchFamily="18" charset="0"/>
              </a:rPr>
              <a:t>permanent pollution</a:t>
            </a:r>
          </a:p>
        </p:txBody>
      </p:sp>
    </p:spTree>
    <p:extLst>
      <p:ext uri="{BB962C8B-B14F-4D97-AF65-F5344CB8AC3E}">
        <p14:creationId xmlns:p14="http://schemas.microsoft.com/office/powerpoint/2010/main" val="342638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523E93-1D20-4F7C-9BEB-EBA887F6F9AF}"/>
              </a:ext>
            </a:extLst>
          </p:cNvPr>
          <p:cNvSpPr/>
          <p:nvPr/>
        </p:nvSpPr>
        <p:spPr>
          <a:xfrm>
            <a:off x="2075537" y="3924300"/>
            <a:ext cx="3564850" cy="1233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737E3793-3221-47FD-AF15-5AB2FA767A35}"/>
              </a:ext>
            </a:extLst>
          </p:cNvPr>
          <p:cNvSpPr txBox="1"/>
          <p:nvPr/>
        </p:nvSpPr>
        <p:spPr>
          <a:xfrm>
            <a:off x="1031443" y="1026151"/>
            <a:ext cx="2364658"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Storage zone thickness</a:t>
            </a:r>
            <a:endParaRPr lang="zh-TW" altLang="en-US"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63B8897B-591B-444E-8F27-B567798F4C4A}"/>
              </a:ext>
            </a:extLst>
          </p:cNvPr>
          <p:cNvSpPr txBox="1"/>
          <p:nvPr/>
        </p:nvSpPr>
        <p:spPr>
          <a:xfrm>
            <a:off x="854462" y="1759863"/>
            <a:ext cx="2718619"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depth to thickest sand layer</a:t>
            </a:r>
            <a:endParaRPr lang="zh-TW" altLang="en-US" dirty="0">
              <a:latin typeface="Times New Roman" panose="02020603050405020304" pitchFamily="18" charset="0"/>
              <a:cs typeface="Times New Roman" panose="02020603050405020304" pitchFamily="18" charset="0"/>
            </a:endParaRPr>
          </a:p>
        </p:txBody>
      </p:sp>
      <p:pic>
        <p:nvPicPr>
          <p:cNvPr id="6" name="圖片 5" descr="一張含有 地圖 的圖片&#10;&#10;自動產生的描述">
            <a:extLst>
              <a:ext uri="{FF2B5EF4-FFF2-40B4-BE49-F238E27FC236}">
                <a16:creationId xmlns:a16="http://schemas.microsoft.com/office/drawing/2014/main" id="{00ADA72B-E02C-44A8-A618-86C82A9BC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599" y="2493606"/>
            <a:ext cx="2462083" cy="1863967"/>
          </a:xfrm>
          <a:prstGeom prst="rect">
            <a:avLst/>
          </a:prstGeom>
        </p:spPr>
      </p:pic>
      <p:sp>
        <p:nvSpPr>
          <p:cNvPr id="7" name="文字方塊 6">
            <a:extLst>
              <a:ext uri="{FF2B5EF4-FFF2-40B4-BE49-F238E27FC236}">
                <a16:creationId xmlns:a16="http://schemas.microsoft.com/office/drawing/2014/main" id="{5A30BE00-ED65-4F22-8CA8-B121E64E4F59}"/>
              </a:ext>
            </a:extLst>
          </p:cNvPr>
          <p:cNvSpPr txBox="1"/>
          <p:nvPr/>
        </p:nvSpPr>
        <p:spPr>
          <a:xfrm>
            <a:off x="1114932" y="2663770"/>
            <a:ext cx="2158180"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Hydraulic gradient</a:t>
            </a:r>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00105DEE-9085-4B34-8597-31077368AFB4}"/>
              </a:ext>
            </a:extLst>
          </p:cNvPr>
          <p:cNvSpPr txBox="1"/>
          <p:nvPr/>
        </p:nvSpPr>
        <p:spPr>
          <a:xfrm>
            <a:off x="1219239" y="3567677"/>
            <a:ext cx="1528916"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 transmissivity</a:t>
            </a:r>
            <a:endParaRPr lang="zh-TW" altLang="en-US" dirty="0">
              <a:latin typeface="Times New Roman" panose="02020603050405020304" pitchFamily="18" charset="0"/>
              <a:cs typeface="Times New Roman" panose="02020603050405020304" pitchFamily="18" charset="0"/>
            </a:endParaRPr>
          </a:p>
        </p:txBody>
      </p:sp>
      <p:pic>
        <p:nvPicPr>
          <p:cNvPr id="9" name="圖片 8" descr="一張含有 地圖 的圖片&#10;&#10;自動產生的描述">
            <a:extLst>
              <a:ext uri="{FF2B5EF4-FFF2-40B4-BE49-F238E27FC236}">
                <a16:creationId xmlns:a16="http://schemas.microsoft.com/office/drawing/2014/main" id="{E03E47CA-FAFF-491E-86CD-F45172813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673" y="5023910"/>
            <a:ext cx="2467387" cy="1863967"/>
          </a:xfrm>
          <a:prstGeom prst="rect">
            <a:avLst/>
          </a:prstGeom>
        </p:spPr>
      </p:pic>
      <p:pic>
        <p:nvPicPr>
          <p:cNvPr id="10" name="圖片 9" descr="一張含有 地圖 的圖片&#10;&#10;自動產生的描述">
            <a:extLst>
              <a:ext uri="{FF2B5EF4-FFF2-40B4-BE49-F238E27FC236}">
                <a16:creationId xmlns:a16="http://schemas.microsoft.com/office/drawing/2014/main" id="{F75FEA7F-6946-4884-AD15-8CDB1DF6C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775" y="4350776"/>
            <a:ext cx="2457907" cy="861318"/>
          </a:xfrm>
          <a:prstGeom prst="rect">
            <a:avLst/>
          </a:prstGeom>
        </p:spPr>
      </p:pic>
      <p:sp>
        <p:nvSpPr>
          <p:cNvPr id="11" name="文字方塊 10">
            <a:extLst>
              <a:ext uri="{FF2B5EF4-FFF2-40B4-BE49-F238E27FC236}">
                <a16:creationId xmlns:a16="http://schemas.microsoft.com/office/drawing/2014/main" id="{0A370D30-8C4A-459C-9C9B-87E2AE756B5D}"/>
              </a:ext>
            </a:extLst>
          </p:cNvPr>
          <p:cNvSpPr txBox="1"/>
          <p:nvPr/>
        </p:nvSpPr>
        <p:spPr>
          <a:xfrm>
            <a:off x="1016243" y="4522816"/>
            <a:ext cx="2615381"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Surface water availability </a:t>
            </a:r>
            <a:endParaRPr lang="zh-TW" altLang="en-US"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8510ACF5-21AA-4B1E-912C-4AE557C4ECBB}"/>
              </a:ext>
            </a:extLst>
          </p:cNvPr>
          <p:cNvSpPr txBox="1"/>
          <p:nvPr/>
        </p:nvSpPr>
        <p:spPr>
          <a:xfrm>
            <a:off x="957700" y="5231075"/>
            <a:ext cx="2615381" cy="646331"/>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derived stream network</a:t>
            </a:r>
          </a:p>
          <a:p>
            <a:r>
              <a:rPr lang="en-US" altLang="zh-TW" dirty="0">
                <a:latin typeface="Times New Roman" panose="02020603050405020304" pitchFamily="18" charset="0"/>
                <a:cs typeface="Times New Roman" panose="02020603050405020304" pitchFamily="18" charset="0"/>
              </a:rPr>
              <a:t> classified by stream order</a:t>
            </a:r>
            <a:endParaRPr lang="zh-TW" altLang="en-US"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98B29DF4-D7A4-4606-A107-0D554EAD4769}"/>
              </a:ext>
            </a:extLst>
          </p:cNvPr>
          <p:cNvSpPr txBox="1"/>
          <p:nvPr/>
        </p:nvSpPr>
        <p:spPr>
          <a:xfrm>
            <a:off x="1110998" y="6139226"/>
            <a:ext cx="2462083"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groundwater availability</a:t>
            </a:r>
            <a:endParaRPr lang="zh-TW" altLang="en-US" dirty="0">
              <a:latin typeface="Times New Roman" panose="02020603050405020304" pitchFamily="18" charset="0"/>
              <a:cs typeface="Times New Roman" panose="02020603050405020304" pitchFamily="18" charset="0"/>
            </a:endParaRPr>
          </a:p>
        </p:txBody>
      </p:sp>
      <p:pic>
        <p:nvPicPr>
          <p:cNvPr id="14" name="圖片 13" descr="一張含有 地圖 的圖片&#10;&#10;自動產生的描述">
            <a:extLst>
              <a:ext uri="{FF2B5EF4-FFF2-40B4-BE49-F238E27FC236}">
                <a16:creationId xmlns:a16="http://schemas.microsoft.com/office/drawing/2014/main" id="{2C661488-0BC5-47DA-B2CB-65427904A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9916" y="497193"/>
            <a:ext cx="2462084" cy="1017620"/>
          </a:xfrm>
          <a:prstGeom prst="rect">
            <a:avLst/>
          </a:prstGeom>
        </p:spPr>
      </p:pic>
      <p:sp>
        <p:nvSpPr>
          <p:cNvPr id="15" name="文字方塊 14">
            <a:extLst>
              <a:ext uri="{FF2B5EF4-FFF2-40B4-BE49-F238E27FC236}">
                <a16:creationId xmlns:a16="http://schemas.microsoft.com/office/drawing/2014/main" id="{F60E9419-07E0-45A4-AC01-EA99A511B3F1}"/>
              </a:ext>
            </a:extLst>
          </p:cNvPr>
          <p:cNvSpPr txBox="1"/>
          <p:nvPr/>
        </p:nvSpPr>
        <p:spPr>
          <a:xfrm>
            <a:off x="7098889" y="762152"/>
            <a:ext cx="2819987" cy="923330"/>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Surface water total dissolved solids (TDS) as fc ratio</a:t>
            </a:r>
            <a:endParaRPr lang="zh-TW" altLang="en-US" dirty="0">
              <a:latin typeface="Times New Roman" panose="02020603050405020304" pitchFamily="18" charset="0"/>
              <a:cs typeface="Times New Roman" panose="02020603050405020304" pitchFamily="18" charset="0"/>
            </a:endParaRPr>
          </a:p>
        </p:txBody>
      </p:sp>
      <p:pic>
        <p:nvPicPr>
          <p:cNvPr id="16" name="圖片 15" descr="一張含有 地圖 的圖片&#10;&#10;自動產生的描述">
            <a:extLst>
              <a:ext uri="{FF2B5EF4-FFF2-40B4-BE49-F238E27FC236}">
                <a16:creationId xmlns:a16="http://schemas.microsoft.com/office/drawing/2014/main" id="{624205B7-FFAE-4E34-9A11-62AD8D7E71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598" y="2517123"/>
            <a:ext cx="2466742" cy="1863967"/>
          </a:xfrm>
          <a:prstGeom prst="rect">
            <a:avLst/>
          </a:prstGeom>
        </p:spPr>
      </p:pic>
      <p:sp>
        <p:nvSpPr>
          <p:cNvPr id="17" name="文字方塊 16">
            <a:extLst>
              <a:ext uri="{FF2B5EF4-FFF2-40B4-BE49-F238E27FC236}">
                <a16:creationId xmlns:a16="http://schemas.microsoft.com/office/drawing/2014/main" id="{27D16827-4A89-4D47-89D8-BC7BFC7DC341}"/>
              </a:ext>
            </a:extLst>
          </p:cNvPr>
          <p:cNvSpPr txBox="1"/>
          <p:nvPr/>
        </p:nvSpPr>
        <p:spPr>
          <a:xfrm>
            <a:off x="7513884" y="2644347"/>
            <a:ext cx="2223092" cy="923330"/>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Open space, low, and medium intensity developed areas</a:t>
            </a:r>
            <a:endParaRPr lang="zh-TW" altLang="en-US" dirty="0">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B2B0D56A-00C6-459C-B91F-14E06220984F}"/>
              </a:ext>
            </a:extLst>
          </p:cNvPr>
          <p:cNvSpPr txBox="1"/>
          <p:nvPr/>
        </p:nvSpPr>
        <p:spPr>
          <a:xfrm>
            <a:off x="7531626" y="3716038"/>
            <a:ext cx="2158923"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cultivated crop cover </a:t>
            </a:r>
            <a:endParaRPr lang="zh-TW" altLang="en-US" dirty="0">
              <a:latin typeface="Times New Roman" panose="02020603050405020304" pitchFamily="18" charset="0"/>
              <a:cs typeface="Times New Roman" panose="02020603050405020304" pitchFamily="18" charset="0"/>
            </a:endParaRPr>
          </a:p>
        </p:txBody>
      </p:sp>
      <p:pic>
        <p:nvPicPr>
          <p:cNvPr id="19" name="圖片 18" descr="一張含有 地圖 的圖片&#10;&#10;自動產生的描述">
            <a:extLst>
              <a:ext uri="{FF2B5EF4-FFF2-40B4-BE49-F238E27FC236}">
                <a16:creationId xmlns:a16="http://schemas.microsoft.com/office/drawing/2014/main" id="{0DE6927C-4383-4EA0-8446-8D590AA85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0598" y="4394427"/>
            <a:ext cx="2466743" cy="1046305"/>
          </a:xfrm>
          <a:prstGeom prst="rect">
            <a:avLst/>
          </a:prstGeom>
        </p:spPr>
      </p:pic>
      <p:sp>
        <p:nvSpPr>
          <p:cNvPr id="20" name="文字方塊 19">
            <a:extLst>
              <a:ext uri="{FF2B5EF4-FFF2-40B4-BE49-F238E27FC236}">
                <a16:creationId xmlns:a16="http://schemas.microsoft.com/office/drawing/2014/main" id="{F844D2D7-98A7-4248-8BCD-3CA755983763}"/>
              </a:ext>
            </a:extLst>
          </p:cNvPr>
          <p:cNvSpPr txBox="1"/>
          <p:nvPr/>
        </p:nvSpPr>
        <p:spPr>
          <a:xfrm>
            <a:off x="8198785" y="4717921"/>
            <a:ext cx="1491764"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Well density</a:t>
            </a:r>
            <a:endParaRPr lang="zh-TW" altLang="en-US" dirty="0">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733F2939-579B-4EEB-ABC4-09450F127B72}"/>
              </a:ext>
            </a:extLst>
          </p:cNvPr>
          <p:cNvSpPr txBox="1"/>
          <p:nvPr/>
        </p:nvSpPr>
        <p:spPr>
          <a:xfrm>
            <a:off x="6552080" y="1798912"/>
            <a:ext cx="3269972"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groundwater chlorides as fc ratio</a:t>
            </a:r>
            <a:endParaRPr lang="zh-TW" altLang="en-US" dirty="0">
              <a:latin typeface="Times New Roman" panose="02020603050405020304" pitchFamily="18" charset="0"/>
              <a:cs typeface="Times New Roman" panose="02020603050405020304" pitchFamily="18" charset="0"/>
            </a:endParaRPr>
          </a:p>
        </p:txBody>
      </p:sp>
      <p:pic>
        <p:nvPicPr>
          <p:cNvPr id="24" name="圖片 23" descr="一張含有 地圖 的圖片&#10;&#10;自動產生的描述">
            <a:extLst>
              <a:ext uri="{FF2B5EF4-FFF2-40B4-BE49-F238E27FC236}">
                <a16:creationId xmlns:a16="http://schemas.microsoft.com/office/drawing/2014/main" id="{18E075E1-C03D-4FD3-8B1C-9063EA982E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5617" y="584351"/>
            <a:ext cx="2446233" cy="1909255"/>
          </a:xfrm>
          <a:prstGeom prst="rect">
            <a:avLst/>
          </a:prstGeom>
        </p:spPr>
      </p:pic>
      <p:sp>
        <p:nvSpPr>
          <p:cNvPr id="26" name="文本框 22">
            <a:extLst>
              <a:ext uri="{FF2B5EF4-FFF2-40B4-BE49-F238E27FC236}">
                <a16:creationId xmlns:a16="http://schemas.microsoft.com/office/drawing/2014/main" id="{1CE5EFA2-E069-48FC-BD35-3BD4EAA7A794}"/>
              </a:ext>
            </a:extLst>
          </p:cNvPr>
          <p:cNvSpPr txBox="1"/>
          <p:nvPr/>
        </p:nvSpPr>
        <p:spPr>
          <a:xfrm>
            <a:off x="0" y="0"/>
            <a:ext cx="9830820" cy="646331"/>
          </a:xfrm>
          <a:prstGeom prst="rect">
            <a:avLst/>
          </a:prstGeom>
          <a:noFill/>
        </p:spPr>
        <p:txBody>
          <a:bodyPr wrap="square" rtlCol="0">
            <a:spAutoFit/>
          </a:bodyPr>
          <a:lstStyle/>
          <a:p>
            <a:r>
              <a:rPr lang="en-US" altLang="zh-CN" sz="3600" b="1" dirty="0">
                <a:latin typeface="Times New Roman" panose="02020603050405020304" pitchFamily="18" charset="0"/>
                <a:ea typeface="造字工房悦圆演示版常规体" pitchFamily="50" charset="-122"/>
                <a:cs typeface="Times New Roman" panose="02020603050405020304" pitchFamily="18" charset="0"/>
              </a:rPr>
              <a:t>Data processing</a:t>
            </a:r>
          </a:p>
        </p:txBody>
      </p:sp>
      <p:sp>
        <p:nvSpPr>
          <p:cNvPr id="25" name="文字方塊 24">
            <a:extLst>
              <a:ext uri="{FF2B5EF4-FFF2-40B4-BE49-F238E27FC236}">
                <a16:creationId xmlns:a16="http://schemas.microsoft.com/office/drawing/2014/main" id="{D0C096A6-EF78-8DB6-3710-AA42EEBFDFF5}"/>
              </a:ext>
            </a:extLst>
          </p:cNvPr>
          <p:cNvSpPr txBox="1"/>
          <p:nvPr/>
        </p:nvSpPr>
        <p:spPr>
          <a:xfrm>
            <a:off x="11314837" y="5935187"/>
            <a:ext cx="877163" cy="923330"/>
          </a:xfrm>
          <a:prstGeom prst="rect">
            <a:avLst/>
          </a:prstGeom>
          <a:noFill/>
        </p:spPr>
        <p:txBody>
          <a:bodyPr wrap="none" rtlCol="0">
            <a:spAutoFit/>
          </a:bodyPr>
          <a:lstStyle/>
          <a:p>
            <a:r>
              <a:rPr lang="en-US" altLang="zh-TW" sz="5400" dirty="0">
                <a:latin typeface="Times New Roman" panose="02020603050405020304" pitchFamily="18" charset="0"/>
                <a:cs typeface="Times New Roman" panose="02020603050405020304" pitchFamily="18" charset="0"/>
              </a:rPr>
              <a:t>14</a:t>
            </a:r>
            <a:endParaRPr lang="zh-TW" alt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7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8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edg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03C26CEC-EFDD-479F-A2FB-AAAFB83EAD03}"/>
              </a:ext>
            </a:extLst>
          </p:cNvPr>
          <p:cNvSpPr txBox="1"/>
          <p:nvPr/>
        </p:nvSpPr>
        <p:spPr>
          <a:xfrm>
            <a:off x="2320413" y="365125"/>
            <a:ext cx="9228119" cy="1325563"/>
          </a:xfrm>
          <a:prstGeom prst="rect">
            <a:avLst/>
          </a:prstGeom>
        </p:spPr>
        <p:txBody>
          <a:bodyPr vert="horz" lIns="91440" tIns="45720" rIns="91440" bIns="45720" rtlCol="0" anchor="ctr">
            <a:noAutofit/>
          </a:bodyPr>
          <a:lstStyle/>
          <a:p>
            <a:pPr algn="just">
              <a:lnSpc>
                <a:spcPct val="90000"/>
              </a:lnSpc>
              <a:spcBef>
                <a:spcPct val="0"/>
              </a:spcBef>
              <a:spcAft>
                <a:spcPts val="600"/>
              </a:spcAft>
            </a:pPr>
            <a:r>
              <a:rPr lang="zh-TW" altLang="en-US" sz="5400" b="1" dirty="0">
                <a:latin typeface="標楷體" panose="03000509000000000000" pitchFamily="65" charset="-120"/>
                <a:ea typeface="標楷體" panose="03000509000000000000" pitchFamily="65" charset="-120"/>
                <a:cs typeface="Times New Roman" panose="02020603050405020304" pitchFamily="18" charset="0"/>
              </a:rPr>
              <a:t>飽和地下水流方程式的推導</a:t>
            </a:r>
            <a:endParaRPr lang="en-US" altLang="zh-TW" sz="5400" b="1" kern="12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9" name="Picture 2" descr="Groundwater向量圖形及更多蓄水層圖片- iStock">
            <a:extLst>
              <a:ext uri="{FF2B5EF4-FFF2-40B4-BE49-F238E27FC236}">
                <a16:creationId xmlns:a16="http://schemas.microsoft.com/office/drawing/2014/main" id="{E2261370-D83A-4B96-B8FA-F2F783BA0C4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434340" y="3350846"/>
            <a:ext cx="3939674" cy="3031702"/>
          </a:xfrm>
          <a:prstGeom prst="rect">
            <a:avLst/>
          </a:prstGeom>
          <a:noFill/>
          <a:extLst>
            <a:ext uri="{909E8E84-426E-40DD-AFC4-6F175D3DCCD1}">
              <a14:hiddenFill xmlns:a14="http://schemas.microsoft.com/office/drawing/2010/main">
                <a:solidFill>
                  <a:srgbClr val="FFFFFF"/>
                </a:solidFill>
              </a14:hiddenFill>
            </a:ext>
          </a:extLst>
        </p:spPr>
      </p:pic>
      <p:sp>
        <p:nvSpPr>
          <p:cNvPr id="7" name="PA_文本框 3">
            <a:extLst>
              <a:ext uri="{FF2B5EF4-FFF2-40B4-BE49-F238E27FC236}">
                <a16:creationId xmlns:a16="http://schemas.microsoft.com/office/drawing/2014/main" id="{A9C01F05-17A2-4FF8-B694-92CB04A8BE1E}"/>
              </a:ext>
            </a:extLst>
          </p:cNvPr>
          <p:cNvSpPr txBox="1">
            <a:spLocks noChangeArrowheads="1"/>
          </p:cNvSpPr>
          <p:nvPr>
            <p:custDataLst>
              <p:tags r:id="rId1"/>
            </p:custDataLst>
          </p:nvPr>
        </p:nvSpPr>
        <p:spPr bwMode="auto">
          <a:xfrm>
            <a:off x="1956619" y="2055813"/>
            <a:ext cx="10405425" cy="4154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indent="-228600" algn="ctr">
              <a:lnSpc>
                <a:spcPct val="90000"/>
              </a:lnSpc>
              <a:spcAft>
                <a:spcPts val="600"/>
              </a:spcAft>
              <a:buFont typeface="Arial" panose="020B0604020202020204" pitchFamily="34" charset="0"/>
              <a:buChar char="•"/>
            </a:pPr>
            <a:endParaRPr lang="en-US" altLang="zh-TW" sz="2000" b="1" dirty="0">
              <a:latin typeface="Times New Roman" panose="02020603050405020304" pitchFamily="18" charset="0"/>
              <a:ea typeface="+mn-ea"/>
              <a:cs typeface="Times New Roman" panose="02020603050405020304" pitchFamily="18" charset="0"/>
            </a:endParaRPr>
          </a:p>
          <a:p>
            <a:pPr indent="-228600" algn="ctr">
              <a:lnSpc>
                <a:spcPct val="90000"/>
              </a:lnSpc>
              <a:spcAft>
                <a:spcPts val="600"/>
              </a:spcAft>
              <a:buFont typeface="Arial" panose="020B0604020202020204" pitchFamily="34" charset="0"/>
              <a:buChar char="•"/>
            </a:pPr>
            <a:endParaRPr lang="en-US" altLang="zh-TW" sz="2000" b="1" dirty="0">
              <a:latin typeface="Times New Roman" panose="02020603050405020304" pitchFamily="18" charset="0"/>
              <a:ea typeface="+mn-ea"/>
              <a:cs typeface="Times New Roman" panose="02020603050405020304" pitchFamily="18" charset="0"/>
            </a:endParaRPr>
          </a:p>
          <a:p>
            <a:pPr indent="-228600" algn="ctr">
              <a:lnSpc>
                <a:spcPct val="90000"/>
              </a:lnSpc>
              <a:spcAft>
                <a:spcPts val="600"/>
              </a:spcAft>
              <a:buFont typeface="Arial" panose="020B0604020202020204" pitchFamily="34" charset="0"/>
              <a:buChar char="•"/>
            </a:pPr>
            <a:r>
              <a:rPr lang="en-US" altLang="zh-TW" sz="2000" b="1" dirty="0">
                <a:latin typeface="Times New Roman" panose="02020603050405020304" pitchFamily="18" charset="0"/>
                <a:ea typeface="+mn-ea"/>
                <a:cs typeface="Times New Roman" panose="02020603050405020304" pitchFamily="18" charset="0"/>
              </a:rPr>
              <a:t>Student:  Bo-Feng Lee</a:t>
            </a:r>
            <a:endParaRPr lang="en-US" altLang="zh-CN" sz="2000" b="1" dirty="0">
              <a:latin typeface="Times New Roman" panose="02020603050405020304" pitchFamily="18" charset="0"/>
              <a:ea typeface="+mn-ea"/>
              <a:cs typeface="Times New Roman" panose="02020603050405020304" pitchFamily="18" charset="0"/>
            </a:endParaRPr>
          </a:p>
          <a:p>
            <a:pPr indent="-228600" algn="ctr">
              <a:lnSpc>
                <a:spcPct val="90000"/>
              </a:lnSpc>
              <a:spcAft>
                <a:spcPts val="600"/>
              </a:spcAft>
              <a:buFont typeface="Arial" panose="020B0604020202020204" pitchFamily="34" charset="0"/>
              <a:buChar char="•"/>
            </a:pPr>
            <a:endParaRPr lang="en-US" altLang="zh-TW" sz="2000" b="1" dirty="0">
              <a:latin typeface="Times New Roman" panose="02020603050405020304" pitchFamily="18" charset="0"/>
              <a:ea typeface="+mn-ea"/>
              <a:cs typeface="Times New Roman" panose="02020603050405020304" pitchFamily="18" charset="0"/>
            </a:endParaRPr>
          </a:p>
          <a:p>
            <a:pPr indent="-228600" algn="ctr">
              <a:lnSpc>
                <a:spcPct val="90000"/>
              </a:lnSpc>
              <a:spcAft>
                <a:spcPts val="600"/>
              </a:spcAft>
              <a:buFont typeface="Arial" panose="020B0604020202020204" pitchFamily="34" charset="0"/>
              <a:buChar char="•"/>
            </a:pPr>
            <a:r>
              <a:rPr lang="en-US" altLang="zh-TW" sz="2000" b="1" dirty="0">
                <a:latin typeface="Times New Roman" panose="02020603050405020304" pitchFamily="18" charset="0"/>
                <a:ea typeface="+mn-ea"/>
                <a:cs typeface="Times New Roman" panose="02020603050405020304" pitchFamily="18" charset="0"/>
              </a:rPr>
              <a:t>Advisor:  </a:t>
            </a:r>
            <a:r>
              <a:rPr lang="en-US" sz="2000" b="1" dirty="0">
                <a:latin typeface="Times New Roman" panose="02020603050405020304" pitchFamily="18" charset="0"/>
                <a:ea typeface="+mn-ea"/>
                <a:cs typeface="Times New Roman" panose="02020603050405020304" pitchFamily="18" charset="0"/>
              </a:rPr>
              <a:t>Prof. </a:t>
            </a:r>
            <a:r>
              <a:rPr lang="en-US" sz="2000" b="1" dirty="0" err="1">
                <a:latin typeface="Times New Roman" panose="02020603050405020304" pitchFamily="18" charset="0"/>
                <a:ea typeface="+mn-ea"/>
                <a:cs typeface="Times New Roman" panose="02020603050405020304" pitchFamily="18" charset="0"/>
              </a:rPr>
              <a:t>Jui</a:t>
            </a:r>
            <a:r>
              <a:rPr lang="en-US" sz="2000" b="1" dirty="0">
                <a:latin typeface="Times New Roman" panose="02020603050405020304" pitchFamily="18" charset="0"/>
                <a:ea typeface="+mn-ea"/>
                <a:cs typeface="Times New Roman" panose="02020603050405020304" pitchFamily="18" charset="0"/>
              </a:rPr>
              <a:t>-Sheng Chen</a:t>
            </a:r>
          </a:p>
          <a:p>
            <a:pPr indent="-228600" algn="ctr">
              <a:lnSpc>
                <a:spcPct val="90000"/>
              </a:lnSpc>
              <a:spcAft>
                <a:spcPts val="600"/>
              </a:spcAft>
              <a:buFont typeface="Arial" panose="020B0604020202020204" pitchFamily="34" charset="0"/>
              <a:buChar char="•"/>
            </a:pPr>
            <a:r>
              <a:rPr lang="en-US" altLang="zh-TW" sz="2000" b="1" dirty="0">
                <a:latin typeface="Times New Roman" panose="02020603050405020304" pitchFamily="18" charset="0"/>
                <a:ea typeface="+mn-ea"/>
                <a:cs typeface="Times New Roman" panose="02020603050405020304" pitchFamily="18" charset="0"/>
              </a:rPr>
              <a:t>Co-Advisor: Prof. Ching-Ping Liang</a:t>
            </a:r>
          </a:p>
          <a:p>
            <a:pPr algn="ctr">
              <a:lnSpc>
                <a:spcPct val="90000"/>
              </a:lnSpc>
              <a:spcAft>
                <a:spcPts val="600"/>
              </a:spcAft>
            </a:pPr>
            <a:endParaRPr lang="en-US" altLang="zh-TW" sz="2000" b="1" dirty="0">
              <a:latin typeface="Times New Roman" panose="02020603050405020304" pitchFamily="18" charset="0"/>
              <a:ea typeface="+mn-ea"/>
              <a:cs typeface="Times New Roman" panose="02020603050405020304" pitchFamily="18" charset="0"/>
            </a:endParaRPr>
          </a:p>
          <a:p>
            <a:pPr indent="-228600" algn="ctr">
              <a:lnSpc>
                <a:spcPct val="90000"/>
              </a:lnSpc>
              <a:spcAft>
                <a:spcPts val="600"/>
              </a:spcAft>
              <a:buFont typeface="Arial" panose="020B0604020202020204" pitchFamily="34" charset="0"/>
              <a:buChar char="•"/>
            </a:pPr>
            <a:r>
              <a:rPr lang="en-US" altLang="zh-TW" sz="2000" b="1" dirty="0">
                <a:latin typeface="Times New Roman" panose="02020603050405020304" pitchFamily="18" charset="0"/>
                <a:ea typeface="+mn-ea"/>
                <a:cs typeface="Times New Roman" panose="02020603050405020304" pitchFamily="18" charset="0"/>
              </a:rPr>
              <a:t>Date:  2022/04/21</a:t>
            </a:r>
            <a:endParaRPr lang="en-US" sz="2000" b="1" dirty="0">
              <a:latin typeface="Times New Roman" panose="02020603050405020304" pitchFamily="18" charset="0"/>
              <a:ea typeface="+mn-ea"/>
              <a:cs typeface="Times New Roman" panose="02020603050405020304" pitchFamily="18" charset="0"/>
            </a:endParaRPr>
          </a:p>
        </p:txBody>
      </p:sp>
      <p:sp>
        <p:nvSpPr>
          <p:cNvPr id="8" name="文字方塊 7">
            <a:extLst>
              <a:ext uri="{FF2B5EF4-FFF2-40B4-BE49-F238E27FC236}">
                <a16:creationId xmlns:a16="http://schemas.microsoft.com/office/drawing/2014/main" id="{508EC46A-557F-4EE7-84D5-DC9DF34FAC6F}"/>
              </a:ext>
            </a:extLst>
          </p:cNvPr>
          <p:cNvSpPr txBox="1"/>
          <p:nvPr/>
        </p:nvSpPr>
        <p:spPr>
          <a:xfrm>
            <a:off x="11380559" y="6150114"/>
            <a:ext cx="811441" cy="707886"/>
          </a:xfrm>
          <a:prstGeom prst="rect">
            <a:avLst/>
          </a:prstGeom>
          <a:noFill/>
        </p:spPr>
        <p:txBody>
          <a:bodyPr wrap="none" rtlCol="0">
            <a:spAutoFit/>
          </a:bodyPr>
          <a:lstStyle/>
          <a:p>
            <a:r>
              <a:rPr lang="en-US" altLang="zh-TW" sz="4000" dirty="0">
                <a:latin typeface="Times New Roman" panose="02020603050405020304" pitchFamily="18" charset="0"/>
                <a:cs typeface="Times New Roman" panose="02020603050405020304" pitchFamily="18" charset="0"/>
              </a:rPr>
              <a:t>A1</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321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文字 的圖片&#10;&#10;自動產生的描述">
            <a:extLst>
              <a:ext uri="{FF2B5EF4-FFF2-40B4-BE49-F238E27FC236}">
                <a16:creationId xmlns:a16="http://schemas.microsoft.com/office/drawing/2014/main" id="{3BE469C6-C48F-4FA2-BEE8-4DC68C5202C2}"/>
              </a:ext>
            </a:extLst>
          </p:cNvPr>
          <p:cNvPicPr>
            <a:picLocks noChangeAspect="1"/>
          </p:cNvPicPr>
          <p:nvPr/>
        </p:nvPicPr>
        <p:blipFill rotWithShape="1">
          <a:blip r:embed="rId2">
            <a:extLst>
              <a:ext uri="{28A0092B-C50C-407E-A947-70E740481C1C}">
                <a14:useLocalDpi xmlns:a14="http://schemas.microsoft.com/office/drawing/2010/main" val="0"/>
              </a:ext>
            </a:extLst>
          </a:blip>
          <a:srcRect b="64414"/>
          <a:stretch/>
        </p:blipFill>
        <p:spPr>
          <a:xfrm>
            <a:off x="472792" y="1748584"/>
            <a:ext cx="6991350" cy="779608"/>
          </a:xfrm>
          <a:prstGeom prst="rect">
            <a:avLst/>
          </a:prstGeom>
        </p:spPr>
      </p:pic>
      <p:pic>
        <p:nvPicPr>
          <p:cNvPr id="9" name="圖片 8">
            <a:extLst>
              <a:ext uri="{FF2B5EF4-FFF2-40B4-BE49-F238E27FC236}">
                <a16:creationId xmlns:a16="http://schemas.microsoft.com/office/drawing/2014/main" id="{D62ED2E4-0766-4EA4-9F1C-A0B8CDA69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046" y="1107996"/>
            <a:ext cx="4667250" cy="3838575"/>
          </a:xfrm>
          <a:prstGeom prst="rect">
            <a:avLst/>
          </a:prstGeom>
        </p:spPr>
      </p:pic>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9E9DA358-7563-4677-BD08-33863B1DA934}"/>
                  </a:ext>
                </a:extLst>
              </p:cNvPr>
              <p:cNvSpPr txBox="1"/>
              <p:nvPr/>
            </p:nvSpPr>
            <p:spPr>
              <a:xfrm>
                <a:off x="229320" y="3947359"/>
                <a:ext cx="74856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𝑖𝑛𝑓𝑙𝑜𝑤</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𝑜𝑢𝑡𝑓𝑙𝑜𝑤</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𝑔𝑒𝑛𝑒𝑟𝑎𝑡𝑖𝑜𝑛</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𝑐𝑜𝑚𝑠𝑢𝑚𝑝𝑡𝑖𝑜𝑛</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𝑎𝑐𝑐𝑢𝑚𝑢𝑙𝑎𝑡𝑖𝑜𝑛</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4" name="文字方塊 3">
                <a:extLst>
                  <a:ext uri="{FF2B5EF4-FFF2-40B4-BE49-F238E27FC236}">
                    <a16:creationId xmlns:a16="http://schemas.microsoft.com/office/drawing/2014/main" id="{9E9DA358-7563-4677-BD08-33863B1DA934}"/>
                  </a:ext>
                </a:extLst>
              </p:cNvPr>
              <p:cNvSpPr txBox="1">
                <a:spLocks noRot="1" noChangeAspect="1" noMove="1" noResize="1" noEditPoints="1" noAdjustHandles="1" noChangeArrowheads="1" noChangeShapeType="1" noTextEdit="1"/>
              </p:cNvSpPr>
              <p:nvPr/>
            </p:nvSpPr>
            <p:spPr>
              <a:xfrm>
                <a:off x="229320" y="3947359"/>
                <a:ext cx="7485639" cy="307777"/>
              </a:xfrm>
              <a:prstGeom prst="rect">
                <a:avLst/>
              </a:prstGeom>
              <a:blipFill>
                <a:blip r:embed="rId4"/>
                <a:stretch>
                  <a:fillRect l="-733" r="-163" b="-36000"/>
                </a:stretch>
              </a:blipFill>
            </p:spPr>
            <p:txBody>
              <a:bodyPr/>
              <a:lstStyle/>
              <a:p>
                <a:r>
                  <a:rPr lang="zh-TW" altLang="en-US">
                    <a:noFill/>
                  </a:rPr>
                  <a:t> </a:t>
                </a:r>
              </a:p>
            </p:txBody>
          </p:sp>
        </mc:Fallback>
      </mc:AlternateContent>
      <p:cxnSp>
        <p:nvCxnSpPr>
          <p:cNvPr id="12" name="直線接點 11">
            <a:extLst>
              <a:ext uri="{FF2B5EF4-FFF2-40B4-BE49-F238E27FC236}">
                <a16:creationId xmlns:a16="http://schemas.microsoft.com/office/drawing/2014/main" id="{D48D48B4-F680-4AA9-A311-3B296A9D6777}"/>
              </a:ext>
            </a:extLst>
          </p:cNvPr>
          <p:cNvCxnSpPr>
            <a:cxnSpLocks/>
          </p:cNvCxnSpPr>
          <p:nvPr/>
        </p:nvCxnSpPr>
        <p:spPr>
          <a:xfrm>
            <a:off x="229320" y="4276126"/>
            <a:ext cx="21392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3E8C73AF-90E4-44DE-AFFD-2D54EE585435}"/>
              </a:ext>
            </a:extLst>
          </p:cNvPr>
          <p:cNvCxnSpPr>
            <a:cxnSpLocks/>
          </p:cNvCxnSpPr>
          <p:nvPr/>
        </p:nvCxnSpPr>
        <p:spPr>
          <a:xfrm>
            <a:off x="6221425" y="4295791"/>
            <a:ext cx="126836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D21B0200-B88E-448F-B082-0A465861AF10}"/>
              </a:ext>
            </a:extLst>
          </p:cNvPr>
          <p:cNvCxnSpPr>
            <a:cxnSpLocks/>
          </p:cNvCxnSpPr>
          <p:nvPr/>
        </p:nvCxnSpPr>
        <p:spPr>
          <a:xfrm>
            <a:off x="2624303" y="4276122"/>
            <a:ext cx="3007187"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4EC18D72-357B-4E3F-8052-D2663144619D}"/>
              </a:ext>
            </a:extLst>
          </p:cNvPr>
          <p:cNvSpPr txBox="1"/>
          <p:nvPr/>
        </p:nvSpPr>
        <p:spPr>
          <a:xfrm>
            <a:off x="950118" y="4388841"/>
            <a:ext cx="697627" cy="707886"/>
          </a:xfrm>
          <a:prstGeom prst="rect">
            <a:avLst/>
          </a:prstGeom>
          <a:noFill/>
        </p:spPr>
        <p:txBody>
          <a:bodyPr wrap="none" rtlCol="0">
            <a:spAutoFit/>
          </a:bodyPr>
          <a:lstStyle/>
          <a:p>
            <a:r>
              <a:rPr lang="en-US" altLang="zh-TW" sz="4000" dirty="0">
                <a:solidFill>
                  <a:srgbClr val="FF0000"/>
                </a:solidFill>
                <a:latin typeface="Times New Roman" panose="02020603050405020304" pitchFamily="18" charset="0"/>
                <a:cs typeface="Times New Roman" panose="02020603050405020304" pitchFamily="18" charset="0"/>
              </a:rPr>
              <a:t>p3</a:t>
            </a:r>
            <a:endParaRPr lang="zh-TW" altLang="en-US" sz="4000" dirty="0">
              <a:solidFill>
                <a:srgbClr val="FF0000"/>
              </a:solidFill>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E1DDA378-95B8-47CD-85A5-6F9C1D345AB6}"/>
              </a:ext>
            </a:extLst>
          </p:cNvPr>
          <p:cNvSpPr txBox="1"/>
          <p:nvPr/>
        </p:nvSpPr>
        <p:spPr>
          <a:xfrm>
            <a:off x="3779082" y="4388841"/>
            <a:ext cx="697627" cy="707886"/>
          </a:xfrm>
          <a:prstGeom prst="rect">
            <a:avLst/>
          </a:prstGeom>
          <a:noFill/>
        </p:spPr>
        <p:txBody>
          <a:bodyPr wrap="none" rtlCol="0">
            <a:spAutoFit/>
          </a:bodyPr>
          <a:lstStyle/>
          <a:p>
            <a:r>
              <a:rPr lang="en-US" altLang="zh-TW" sz="4000" dirty="0">
                <a:solidFill>
                  <a:schemeClr val="accent2"/>
                </a:solidFill>
                <a:latin typeface="Times New Roman" panose="02020603050405020304" pitchFamily="18" charset="0"/>
                <a:cs typeface="Times New Roman" panose="02020603050405020304" pitchFamily="18" charset="0"/>
              </a:rPr>
              <a:t>p5</a:t>
            </a:r>
            <a:endParaRPr lang="zh-TW" altLang="en-US" sz="4000" dirty="0">
              <a:solidFill>
                <a:schemeClr val="accent2"/>
              </a:solidFill>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740D3FF9-9643-49D0-A78C-5F79203540FD}"/>
              </a:ext>
            </a:extLst>
          </p:cNvPr>
          <p:cNvSpPr txBox="1"/>
          <p:nvPr/>
        </p:nvSpPr>
        <p:spPr>
          <a:xfrm>
            <a:off x="6513783" y="4388841"/>
            <a:ext cx="697627" cy="707886"/>
          </a:xfrm>
          <a:prstGeom prst="rect">
            <a:avLst/>
          </a:prstGeom>
          <a:noFill/>
        </p:spPr>
        <p:txBody>
          <a:bodyPr wrap="none" rtlCol="0">
            <a:spAutoFit/>
          </a:bodyPr>
          <a:lstStyle/>
          <a:p>
            <a:r>
              <a:rPr lang="en-US" altLang="zh-TW" sz="4000" dirty="0">
                <a:solidFill>
                  <a:schemeClr val="accent1"/>
                </a:solidFill>
                <a:latin typeface="Times New Roman" panose="02020603050405020304" pitchFamily="18" charset="0"/>
                <a:cs typeface="Times New Roman" panose="02020603050405020304" pitchFamily="18" charset="0"/>
              </a:rPr>
              <a:t>p4</a:t>
            </a:r>
            <a:endParaRPr lang="zh-TW" altLang="en-US" sz="4000" dirty="0">
              <a:solidFill>
                <a:schemeClr val="accent1"/>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355FE2CC-CEA0-490A-8881-796311926F58}"/>
              </a:ext>
            </a:extLst>
          </p:cNvPr>
          <p:cNvSpPr txBox="1"/>
          <p:nvPr/>
        </p:nvSpPr>
        <p:spPr>
          <a:xfrm>
            <a:off x="2498819" y="3027283"/>
            <a:ext cx="2946640" cy="584775"/>
          </a:xfrm>
          <a:prstGeom prst="rect">
            <a:avLst/>
          </a:prstGeom>
          <a:noFill/>
        </p:spPr>
        <p:txBody>
          <a:bodyPr wrap="none" rtlCol="0">
            <a:spAutoFit/>
          </a:bodyPr>
          <a:lstStyle/>
          <a:p>
            <a:r>
              <a:rPr lang="en-US" altLang="zh-TW" sz="3200" dirty="0">
                <a:latin typeface="Times New Roman" panose="02020603050405020304" pitchFamily="18" charset="0"/>
                <a:cs typeface="Times New Roman" panose="02020603050405020304" pitchFamily="18" charset="0"/>
              </a:rPr>
              <a:t>By mass balance</a:t>
            </a:r>
            <a:endParaRPr lang="zh-TW" altLang="en-US" sz="3200" dirty="0">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91DF0536-25CE-4A5C-8563-2B806CBB8186}"/>
              </a:ext>
            </a:extLst>
          </p:cNvPr>
          <p:cNvSpPr txBox="1"/>
          <p:nvPr/>
        </p:nvSpPr>
        <p:spPr>
          <a:xfrm>
            <a:off x="4599255" y="0"/>
            <a:ext cx="2864887" cy="1107996"/>
          </a:xfrm>
          <a:prstGeom prst="rect">
            <a:avLst/>
          </a:prstGeom>
          <a:noFill/>
        </p:spPr>
        <p:txBody>
          <a:bodyPr wrap="none" rtlCol="0">
            <a:spAutoFit/>
          </a:bodyPr>
          <a:lstStyle/>
          <a:p>
            <a:r>
              <a:rPr lang="en-US" altLang="zh-TW" sz="6600" dirty="0">
                <a:latin typeface="Times New Roman" panose="02020603050405020304" pitchFamily="18" charset="0"/>
                <a:cs typeface="Times New Roman" panose="02020603050405020304" pitchFamily="18" charset="0"/>
              </a:rPr>
              <a:t>outlines</a:t>
            </a:r>
            <a:endParaRPr lang="zh-TW" altLang="en-US" sz="6600" dirty="0">
              <a:latin typeface="Times New Roman" panose="02020603050405020304" pitchFamily="18" charset="0"/>
              <a:cs typeface="Times New Roman" panose="02020603050405020304" pitchFamily="18" charset="0"/>
            </a:endParaRPr>
          </a:p>
        </p:txBody>
      </p:sp>
      <p:sp>
        <p:nvSpPr>
          <p:cNvPr id="14" name="文字方塊 13">
            <a:extLst>
              <a:ext uri="{FF2B5EF4-FFF2-40B4-BE49-F238E27FC236}">
                <a16:creationId xmlns:a16="http://schemas.microsoft.com/office/drawing/2014/main" id="{1A13B36B-ECC3-4C15-B152-5CDFD90BE341}"/>
              </a:ext>
            </a:extLst>
          </p:cNvPr>
          <p:cNvSpPr txBox="1"/>
          <p:nvPr/>
        </p:nvSpPr>
        <p:spPr>
          <a:xfrm>
            <a:off x="11380559" y="6150114"/>
            <a:ext cx="811441" cy="707886"/>
          </a:xfrm>
          <a:prstGeom prst="rect">
            <a:avLst/>
          </a:prstGeom>
          <a:noFill/>
        </p:spPr>
        <p:txBody>
          <a:bodyPr wrap="none" rtlCol="0">
            <a:spAutoFit/>
          </a:bodyPr>
          <a:lstStyle/>
          <a:p>
            <a:r>
              <a:rPr lang="en-US" altLang="zh-TW" sz="4000" dirty="0">
                <a:latin typeface="Times New Roman" panose="02020603050405020304" pitchFamily="18" charset="0"/>
                <a:cs typeface="Times New Roman" panose="02020603050405020304" pitchFamily="18" charset="0"/>
              </a:rPr>
              <a:t>A2</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766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B95BC61-CB81-437C-BAF7-6852553515DA}"/>
              </a:ext>
            </a:extLst>
          </p:cNvPr>
          <p:cNvPicPr>
            <a:picLocks noChangeAspect="1"/>
          </p:cNvPicPr>
          <p:nvPr/>
        </p:nvPicPr>
        <p:blipFill rotWithShape="1">
          <a:blip r:embed="rId2">
            <a:extLst>
              <a:ext uri="{28A0092B-C50C-407E-A947-70E740481C1C}">
                <a14:useLocalDpi xmlns:a14="http://schemas.microsoft.com/office/drawing/2010/main" val="0"/>
              </a:ext>
            </a:extLst>
          </a:blip>
          <a:srcRect t="61920"/>
          <a:stretch/>
        </p:blipFill>
        <p:spPr>
          <a:xfrm>
            <a:off x="812851" y="393292"/>
            <a:ext cx="10467975" cy="692780"/>
          </a:xfrm>
          <a:prstGeom prst="rect">
            <a:avLst/>
          </a:prstGeom>
        </p:spPr>
      </p:pic>
      <p:pic>
        <p:nvPicPr>
          <p:cNvPr id="7" name="圖片 6" descr="一張含有 文字 的圖片&#10;&#10;自動產生的描述">
            <a:extLst>
              <a:ext uri="{FF2B5EF4-FFF2-40B4-BE49-F238E27FC236}">
                <a16:creationId xmlns:a16="http://schemas.microsoft.com/office/drawing/2014/main" id="{9DAF3583-39B5-48A2-A6F2-01F2074E66E4}"/>
              </a:ext>
            </a:extLst>
          </p:cNvPr>
          <p:cNvPicPr>
            <a:picLocks noChangeAspect="1"/>
          </p:cNvPicPr>
          <p:nvPr/>
        </p:nvPicPr>
        <p:blipFill rotWithShape="1">
          <a:blip r:embed="rId3">
            <a:extLst>
              <a:ext uri="{28A0092B-C50C-407E-A947-70E740481C1C}">
                <a14:useLocalDpi xmlns:a14="http://schemas.microsoft.com/office/drawing/2010/main" val="0"/>
              </a:ext>
            </a:extLst>
          </a:blip>
          <a:srcRect t="52873"/>
          <a:stretch/>
        </p:blipFill>
        <p:spPr>
          <a:xfrm>
            <a:off x="727126" y="1769500"/>
            <a:ext cx="11249025" cy="830432"/>
          </a:xfrm>
          <a:prstGeom prst="rect">
            <a:avLst/>
          </a:prstGeom>
        </p:spPr>
      </p:pic>
      <p:pic>
        <p:nvPicPr>
          <p:cNvPr id="9" name="圖片 8">
            <a:extLst>
              <a:ext uri="{FF2B5EF4-FFF2-40B4-BE49-F238E27FC236}">
                <a16:creationId xmlns:a16="http://schemas.microsoft.com/office/drawing/2014/main" id="{42E6E7B8-F6A0-4831-9381-D2AC937CD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1122" y="2622334"/>
            <a:ext cx="4937704" cy="1009985"/>
          </a:xfrm>
          <a:prstGeom prst="rect">
            <a:avLst/>
          </a:prstGeom>
        </p:spPr>
      </p:pic>
      <p:pic>
        <p:nvPicPr>
          <p:cNvPr id="10" name="圖片 9" descr="一張含有 文字 的圖片&#10;&#10;自動產生的描述">
            <a:extLst>
              <a:ext uri="{FF2B5EF4-FFF2-40B4-BE49-F238E27FC236}">
                <a16:creationId xmlns:a16="http://schemas.microsoft.com/office/drawing/2014/main" id="{209C88DF-FB73-4272-B30B-EF2999B34C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7826" y="1086072"/>
            <a:ext cx="4836704" cy="830432"/>
          </a:xfrm>
          <a:prstGeom prst="rect">
            <a:avLst/>
          </a:prstGeom>
        </p:spPr>
      </p:pic>
      <p:pic>
        <p:nvPicPr>
          <p:cNvPr id="23" name="圖片 22">
            <a:extLst>
              <a:ext uri="{FF2B5EF4-FFF2-40B4-BE49-F238E27FC236}">
                <a16:creationId xmlns:a16="http://schemas.microsoft.com/office/drawing/2014/main" id="{249E4FDD-75CF-448C-B636-AD303DD8F9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389" y="4609554"/>
            <a:ext cx="9391650" cy="657225"/>
          </a:xfrm>
          <a:prstGeom prst="rect">
            <a:avLst/>
          </a:prstGeom>
        </p:spPr>
      </p:pic>
      <p:pic>
        <p:nvPicPr>
          <p:cNvPr id="25" name="圖片 24">
            <a:extLst>
              <a:ext uri="{FF2B5EF4-FFF2-40B4-BE49-F238E27FC236}">
                <a16:creationId xmlns:a16="http://schemas.microsoft.com/office/drawing/2014/main" id="{74D97F46-6A4C-4315-8E31-9D3E24DAA3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514" y="5315939"/>
            <a:ext cx="6629400" cy="676275"/>
          </a:xfrm>
          <a:prstGeom prst="rect">
            <a:avLst/>
          </a:prstGeom>
        </p:spPr>
      </p:pic>
      <p:sp>
        <p:nvSpPr>
          <p:cNvPr id="26" name="文字方塊 25">
            <a:extLst>
              <a:ext uri="{FF2B5EF4-FFF2-40B4-BE49-F238E27FC236}">
                <a16:creationId xmlns:a16="http://schemas.microsoft.com/office/drawing/2014/main" id="{CC34CE8E-3EF0-4226-A652-A115A27F0C1A}"/>
              </a:ext>
            </a:extLst>
          </p:cNvPr>
          <p:cNvSpPr txBox="1"/>
          <p:nvPr/>
        </p:nvSpPr>
        <p:spPr>
          <a:xfrm>
            <a:off x="19663" y="4754415"/>
            <a:ext cx="2262158" cy="369332"/>
          </a:xfrm>
          <a:prstGeom prst="rect">
            <a:avLst/>
          </a:prstGeom>
          <a:noFill/>
        </p:spPr>
        <p:txBody>
          <a:bodyPr wrap="none" rtlCol="0">
            <a:spAutoFit/>
          </a:bodyPr>
          <a:lstStyle/>
          <a:p>
            <a:r>
              <a:rPr lang="zh-TW" altLang="en-US" dirty="0"/>
              <a:t>單位體積地下水質量</a:t>
            </a:r>
          </a:p>
        </p:txBody>
      </p:sp>
      <p:sp>
        <p:nvSpPr>
          <p:cNvPr id="27" name="文字方塊 26">
            <a:extLst>
              <a:ext uri="{FF2B5EF4-FFF2-40B4-BE49-F238E27FC236}">
                <a16:creationId xmlns:a16="http://schemas.microsoft.com/office/drawing/2014/main" id="{DF6311F5-2443-4B32-B6FC-BAC9412109A1}"/>
              </a:ext>
            </a:extLst>
          </p:cNvPr>
          <p:cNvSpPr txBox="1"/>
          <p:nvPr/>
        </p:nvSpPr>
        <p:spPr>
          <a:xfrm>
            <a:off x="581981" y="5469410"/>
            <a:ext cx="2954655" cy="369332"/>
          </a:xfrm>
          <a:prstGeom prst="rect">
            <a:avLst/>
          </a:prstGeom>
          <a:noFill/>
        </p:spPr>
        <p:txBody>
          <a:bodyPr wrap="none" rtlCol="0">
            <a:spAutoFit/>
          </a:bodyPr>
          <a:lstStyle/>
          <a:p>
            <a:r>
              <a:rPr lang="zh-TW" altLang="en-US" dirty="0"/>
              <a:t>單位體積地下水質量變化率</a:t>
            </a:r>
          </a:p>
        </p:txBody>
      </p:sp>
      <p:sp>
        <p:nvSpPr>
          <p:cNvPr id="30" name="矩形 29">
            <a:extLst>
              <a:ext uri="{FF2B5EF4-FFF2-40B4-BE49-F238E27FC236}">
                <a16:creationId xmlns:a16="http://schemas.microsoft.com/office/drawing/2014/main" id="{BD26FA37-C5F7-4836-B580-768974BF3BCE}"/>
              </a:ext>
            </a:extLst>
          </p:cNvPr>
          <p:cNvSpPr/>
          <p:nvPr/>
        </p:nvSpPr>
        <p:spPr>
          <a:xfrm>
            <a:off x="1612490" y="497860"/>
            <a:ext cx="167149" cy="3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18421D5B-2E80-407D-B9E6-C4CE4BB477CD}"/>
              </a:ext>
            </a:extLst>
          </p:cNvPr>
          <p:cNvSpPr/>
          <p:nvPr/>
        </p:nvSpPr>
        <p:spPr>
          <a:xfrm>
            <a:off x="1543663" y="2037768"/>
            <a:ext cx="167149" cy="3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73B4E9D1-05F7-484B-AF64-C98860790E26}"/>
              </a:ext>
            </a:extLst>
          </p:cNvPr>
          <p:cNvSpPr txBox="1"/>
          <p:nvPr/>
        </p:nvSpPr>
        <p:spPr>
          <a:xfrm>
            <a:off x="1579740" y="489876"/>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33" name="文字方塊 32">
            <a:extLst>
              <a:ext uri="{FF2B5EF4-FFF2-40B4-BE49-F238E27FC236}">
                <a16:creationId xmlns:a16="http://schemas.microsoft.com/office/drawing/2014/main" id="{0B5727EF-3119-42E0-8AD6-B33631378FC4}"/>
              </a:ext>
            </a:extLst>
          </p:cNvPr>
          <p:cNvSpPr txBox="1"/>
          <p:nvPr/>
        </p:nvSpPr>
        <p:spPr>
          <a:xfrm>
            <a:off x="1546913" y="2037768"/>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35" name="矩形 34">
            <a:extLst>
              <a:ext uri="{FF2B5EF4-FFF2-40B4-BE49-F238E27FC236}">
                <a16:creationId xmlns:a16="http://schemas.microsoft.com/office/drawing/2014/main" id="{2F778C9B-F441-4219-91AA-F96F9D26B8B7}"/>
              </a:ext>
            </a:extLst>
          </p:cNvPr>
          <p:cNvSpPr/>
          <p:nvPr/>
        </p:nvSpPr>
        <p:spPr>
          <a:xfrm>
            <a:off x="4134464" y="561881"/>
            <a:ext cx="167149" cy="38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10D653AF-D558-46A2-B063-E4972A911D56}"/>
              </a:ext>
            </a:extLst>
          </p:cNvPr>
          <p:cNvSpPr txBox="1"/>
          <p:nvPr/>
        </p:nvSpPr>
        <p:spPr>
          <a:xfrm>
            <a:off x="4134464" y="490714"/>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39" name="矩形 38">
            <a:extLst>
              <a:ext uri="{FF2B5EF4-FFF2-40B4-BE49-F238E27FC236}">
                <a16:creationId xmlns:a16="http://schemas.microsoft.com/office/drawing/2014/main" id="{22AE60DA-DCC6-4F81-AA53-445DD41EEE1C}"/>
              </a:ext>
            </a:extLst>
          </p:cNvPr>
          <p:cNvSpPr/>
          <p:nvPr/>
        </p:nvSpPr>
        <p:spPr>
          <a:xfrm>
            <a:off x="6056670" y="416351"/>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8678A02A-956B-4686-A3C6-BB349BE403C1}"/>
              </a:ext>
            </a:extLst>
          </p:cNvPr>
          <p:cNvSpPr/>
          <p:nvPr/>
        </p:nvSpPr>
        <p:spPr>
          <a:xfrm>
            <a:off x="8834282" y="393292"/>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C24DB619-C773-4189-B2A8-F5D6F2B31CDC}"/>
              </a:ext>
            </a:extLst>
          </p:cNvPr>
          <p:cNvSpPr/>
          <p:nvPr/>
        </p:nvSpPr>
        <p:spPr>
          <a:xfrm>
            <a:off x="6343270" y="1088769"/>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01DA8182-B137-4AA6-9C99-2BB7E7BA84E7}"/>
              </a:ext>
            </a:extLst>
          </p:cNvPr>
          <p:cNvSpPr txBox="1"/>
          <p:nvPr/>
        </p:nvSpPr>
        <p:spPr>
          <a:xfrm>
            <a:off x="5992638" y="328289"/>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43" name="文字方塊 42">
            <a:extLst>
              <a:ext uri="{FF2B5EF4-FFF2-40B4-BE49-F238E27FC236}">
                <a16:creationId xmlns:a16="http://schemas.microsoft.com/office/drawing/2014/main" id="{41F65C48-29FA-4391-8F05-053897968234}"/>
              </a:ext>
            </a:extLst>
          </p:cNvPr>
          <p:cNvSpPr txBox="1"/>
          <p:nvPr/>
        </p:nvSpPr>
        <p:spPr>
          <a:xfrm>
            <a:off x="8786785" y="309499"/>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44" name="矩形 43">
            <a:extLst>
              <a:ext uri="{FF2B5EF4-FFF2-40B4-BE49-F238E27FC236}">
                <a16:creationId xmlns:a16="http://schemas.microsoft.com/office/drawing/2014/main" id="{C2BBDD5D-C40B-41DE-8FEC-702D1B878B91}"/>
              </a:ext>
            </a:extLst>
          </p:cNvPr>
          <p:cNvSpPr/>
          <p:nvPr/>
        </p:nvSpPr>
        <p:spPr>
          <a:xfrm>
            <a:off x="6030303" y="1930926"/>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a:extLst>
              <a:ext uri="{FF2B5EF4-FFF2-40B4-BE49-F238E27FC236}">
                <a16:creationId xmlns:a16="http://schemas.microsoft.com/office/drawing/2014/main" id="{0152D590-BB2B-4ABF-A516-435619BC6E3F}"/>
              </a:ext>
            </a:extLst>
          </p:cNvPr>
          <p:cNvSpPr txBox="1"/>
          <p:nvPr/>
        </p:nvSpPr>
        <p:spPr>
          <a:xfrm>
            <a:off x="6254053" y="1019963"/>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46" name="矩形 45">
            <a:extLst>
              <a:ext uri="{FF2B5EF4-FFF2-40B4-BE49-F238E27FC236}">
                <a16:creationId xmlns:a16="http://schemas.microsoft.com/office/drawing/2014/main" id="{E721B35F-9A74-4289-AA60-452FA8FD0037}"/>
              </a:ext>
            </a:extLst>
          </p:cNvPr>
          <p:cNvSpPr/>
          <p:nvPr/>
        </p:nvSpPr>
        <p:spPr>
          <a:xfrm>
            <a:off x="6660769" y="2710333"/>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F528DDF4-6DF6-4CA6-9345-603FE61DAB4F}"/>
              </a:ext>
            </a:extLst>
          </p:cNvPr>
          <p:cNvSpPr/>
          <p:nvPr/>
        </p:nvSpPr>
        <p:spPr>
          <a:xfrm>
            <a:off x="8780204" y="1958214"/>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EB89B0A2-FE2A-47E8-9A00-B9EF57EAA3FD}"/>
              </a:ext>
            </a:extLst>
          </p:cNvPr>
          <p:cNvSpPr txBox="1"/>
          <p:nvPr/>
        </p:nvSpPr>
        <p:spPr>
          <a:xfrm>
            <a:off x="5948392" y="1886515"/>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49" name="文字方塊 48">
            <a:extLst>
              <a:ext uri="{FF2B5EF4-FFF2-40B4-BE49-F238E27FC236}">
                <a16:creationId xmlns:a16="http://schemas.microsoft.com/office/drawing/2014/main" id="{C26EFD32-9FBC-4355-A13E-3750770A1D34}"/>
              </a:ext>
            </a:extLst>
          </p:cNvPr>
          <p:cNvSpPr txBox="1"/>
          <p:nvPr/>
        </p:nvSpPr>
        <p:spPr>
          <a:xfrm>
            <a:off x="8732707" y="1882504"/>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50" name="文字方塊 49">
            <a:extLst>
              <a:ext uri="{FF2B5EF4-FFF2-40B4-BE49-F238E27FC236}">
                <a16:creationId xmlns:a16="http://schemas.microsoft.com/office/drawing/2014/main" id="{69DE13D5-A61E-4582-9E44-BA5FE4EDC32A}"/>
              </a:ext>
            </a:extLst>
          </p:cNvPr>
          <p:cNvSpPr txBox="1"/>
          <p:nvPr/>
        </p:nvSpPr>
        <p:spPr>
          <a:xfrm>
            <a:off x="6603440" y="2647278"/>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53" name="矩形 52">
            <a:extLst>
              <a:ext uri="{FF2B5EF4-FFF2-40B4-BE49-F238E27FC236}">
                <a16:creationId xmlns:a16="http://schemas.microsoft.com/office/drawing/2014/main" id="{49998EF0-BD08-40AF-A125-1931E3BDC4DA}"/>
              </a:ext>
            </a:extLst>
          </p:cNvPr>
          <p:cNvSpPr/>
          <p:nvPr/>
        </p:nvSpPr>
        <p:spPr>
          <a:xfrm>
            <a:off x="7610168" y="4629743"/>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9110BB62-2E3A-4B53-999D-A9B577693D15}"/>
              </a:ext>
            </a:extLst>
          </p:cNvPr>
          <p:cNvSpPr/>
          <p:nvPr/>
        </p:nvSpPr>
        <p:spPr>
          <a:xfrm>
            <a:off x="8672049" y="4605656"/>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F06A2243-03D9-488B-9AE5-7A5AA9FA56F9}"/>
              </a:ext>
            </a:extLst>
          </p:cNvPr>
          <p:cNvSpPr/>
          <p:nvPr/>
        </p:nvSpPr>
        <p:spPr>
          <a:xfrm>
            <a:off x="9683985" y="4651919"/>
            <a:ext cx="108155" cy="263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7" name="群組 76">
            <a:extLst>
              <a:ext uri="{FF2B5EF4-FFF2-40B4-BE49-F238E27FC236}">
                <a16:creationId xmlns:a16="http://schemas.microsoft.com/office/drawing/2014/main" id="{D8459253-EE27-408C-88D4-5CA9929D4270}"/>
              </a:ext>
            </a:extLst>
          </p:cNvPr>
          <p:cNvGrpSpPr/>
          <p:nvPr/>
        </p:nvGrpSpPr>
        <p:grpSpPr>
          <a:xfrm>
            <a:off x="3167199" y="3527784"/>
            <a:ext cx="6172233" cy="830432"/>
            <a:chOff x="3060510" y="2949445"/>
            <a:chExt cx="6172233" cy="830432"/>
          </a:xfrm>
        </p:grpSpPr>
        <p:pic>
          <p:nvPicPr>
            <p:cNvPr id="11" name="圖片 10" descr="一張含有 文字 的圖片&#10;&#10;自動產生的描述">
              <a:extLst>
                <a:ext uri="{FF2B5EF4-FFF2-40B4-BE49-F238E27FC236}">
                  <a16:creationId xmlns:a16="http://schemas.microsoft.com/office/drawing/2014/main" id="{D270979D-77BD-406B-9D6A-1697D4A3834B}"/>
                </a:ext>
              </a:extLst>
            </p:cNvPr>
            <p:cNvPicPr>
              <a:picLocks noChangeAspect="1"/>
            </p:cNvPicPr>
            <p:nvPr/>
          </p:nvPicPr>
          <p:blipFill rotWithShape="1">
            <a:blip r:embed="rId8">
              <a:extLst>
                <a:ext uri="{28A0092B-C50C-407E-A947-70E740481C1C}">
                  <a14:useLocalDpi xmlns:a14="http://schemas.microsoft.com/office/drawing/2010/main" val="0"/>
                </a:ext>
              </a:extLst>
            </a:blip>
            <a:srcRect b="21169"/>
            <a:stretch/>
          </p:blipFill>
          <p:spPr>
            <a:xfrm>
              <a:off x="3060510" y="2949445"/>
              <a:ext cx="6172233" cy="830432"/>
            </a:xfrm>
            <a:prstGeom prst="rect">
              <a:avLst/>
            </a:prstGeom>
          </p:spPr>
        </p:pic>
        <p:sp>
          <p:nvSpPr>
            <p:cNvPr id="52" name="矩形 51">
              <a:extLst>
                <a:ext uri="{FF2B5EF4-FFF2-40B4-BE49-F238E27FC236}">
                  <a16:creationId xmlns:a16="http://schemas.microsoft.com/office/drawing/2014/main" id="{A064F9FA-D238-44B8-87AE-91F08E586033}"/>
                </a:ext>
              </a:extLst>
            </p:cNvPr>
            <p:cNvSpPr/>
            <p:nvPr/>
          </p:nvSpPr>
          <p:spPr>
            <a:xfrm>
              <a:off x="6998781" y="3070914"/>
              <a:ext cx="188599" cy="28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a:extLst>
                <a:ext uri="{FF2B5EF4-FFF2-40B4-BE49-F238E27FC236}">
                  <a16:creationId xmlns:a16="http://schemas.microsoft.com/office/drawing/2014/main" id="{1FD1244F-C538-4CD6-AC32-1EF8F3F3A21A}"/>
                </a:ext>
              </a:extLst>
            </p:cNvPr>
            <p:cNvSpPr txBox="1"/>
            <p:nvPr/>
          </p:nvSpPr>
          <p:spPr>
            <a:xfrm>
              <a:off x="6998781" y="2998113"/>
              <a:ext cx="311304" cy="430887"/>
            </a:xfrm>
            <a:prstGeom prst="rect">
              <a:avLst/>
            </a:prstGeom>
            <a:noFill/>
          </p:spPr>
          <p:txBody>
            <a:bodyPr wrap="none" rtlCol="0">
              <a:spAutoFit/>
            </a:bodyPr>
            <a:lstStyle/>
            <a:p>
              <a:r>
                <a:rPr lang="en-US" altLang="zh-TW" sz="2200" dirty="0"/>
                <a:t>v</a:t>
              </a:r>
              <a:endParaRPr lang="zh-TW" altLang="en-US" sz="2200" dirty="0"/>
            </a:p>
          </p:txBody>
        </p:sp>
      </p:grpSp>
      <p:sp>
        <p:nvSpPr>
          <p:cNvPr id="60" name="文字方塊 59">
            <a:extLst>
              <a:ext uri="{FF2B5EF4-FFF2-40B4-BE49-F238E27FC236}">
                <a16:creationId xmlns:a16="http://schemas.microsoft.com/office/drawing/2014/main" id="{3841217B-9F2C-462C-9B33-E7328C6E4677}"/>
              </a:ext>
            </a:extLst>
          </p:cNvPr>
          <p:cNvSpPr txBox="1"/>
          <p:nvPr/>
        </p:nvSpPr>
        <p:spPr>
          <a:xfrm>
            <a:off x="7544515" y="4560394"/>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61" name="文字方塊 60">
            <a:extLst>
              <a:ext uri="{FF2B5EF4-FFF2-40B4-BE49-F238E27FC236}">
                <a16:creationId xmlns:a16="http://schemas.microsoft.com/office/drawing/2014/main" id="{1B4C8EE0-FA78-4845-9E56-CAFC5873F6C3}"/>
              </a:ext>
            </a:extLst>
          </p:cNvPr>
          <p:cNvSpPr txBox="1"/>
          <p:nvPr/>
        </p:nvSpPr>
        <p:spPr>
          <a:xfrm>
            <a:off x="8587624" y="4555782"/>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62" name="文字方塊 61">
            <a:extLst>
              <a:ext uri="{FF2B5EF4-FFF2-40B4-BE49-F238E27FC236}">
                <a16:creationId xmlns:a16="http://schemas.microsoft.com/office/drawing/2014/main" id="{D5D6898E-C400-472F-8580-03F6B9A9D0AA}"/>
              </a:ext>
            </a:extLst>
          </p:cNvPr>
          <p:cNvSpPr txBox="1"/>
          <p:nvPr/>
        </p:nvSpPr>
        <p:spPr>
          <a:xfrm>
            <a:off x="9605771" y="4573137"/>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71" name="矩形 70">
            <a:extLst>
              <a:ext uri="{FF2B5EF4-FFF2-40B4-BE49-F238E27FC236}">
                <a16:creationId xmlns:a16="http://schemas.microsoft.com/office/drawing/2014/main" id="{15AD8F87-FEC6-4838-B5F8-1894A3F8531C}"/>
              </a:ext>
            </a:extLst>
          </p:cNvPr>
          <p:cNvSpPr/>
          <p:nvPr/>
        </p:nvSpPr>
        <p:spPr>
          <a:xfrm>
            <a:off x="4829124" y="1294721"/>
            <a:ext cx="155831" cy="29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文字方塊 71">
            <a:extLst>
              <a:ext uri="{FF2B5EF4-FFF2-40B4-BE49-F238E27FC236}">
                <a16:creationId xmlns:a16="http://schemas.microsoft.com/office/drawing/2014/main" id="{A54D21AB-CECF-4EB7-AD1D-66A0BCAA0792}"/>
              </a:ext>
            </a:extLst>
          </p:cNvPr>
          <p:cNvSpPr txBox="1"/>
          <p:nvPr/>
        </p:nvSpPr>
        <p:spPr>
          <a:xfrm>
            <a:off x="4792252" y="1186527"/>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73" name="矩形 72">
            <a:extLst>
              <a:ext uri="{FF2B5EF4-FFF2-40B4-BE49-F238E27FC236}">
                <a16:creationId xmlns:a16="http://schemas.microsoft.com/office/drawing/2014/main" id="{A3F2A92A-1F22-482C-A0F8-9C771BBB8BEB}"/>
              </a:ext>
            </a:extLst>
          </p:cNvPr>
          <p:cNvSpPr/>
          <p:nvPr/>
        </p:nvSpPr>
        <p:spPr>
          <a:xfrm>
            <a:off x="4134464" y="2131106"/>
            <a:ext cx="149942" cy="31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文字方塊 73">
            <a:extLst>
              <a:ext uri="{FF2B5EF4-FFF2-40B4-BE49-F238E27FC236}">
                <a16:creationId xmlns:a16="http://schemas.microsoft.com/office/drawing/2014/main" id="{A3A2D943-364D-4AA8-B913-EA4705AB046B}"/>
              </a:ext>
            </a:extLst>
          </p:cNvPr>
          <p:cNvSpPr txBox="1"/>
          <p:nvPr/>
        </p:nvSpPr>
        <p:spPr>
          <a:xfrm>
            <a:off x="4102083" y="2050130"/>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75" name="矩形 74">
            <a:extLst>
              <a:ext uri="{FF2B5EF4-FFF2-40B4-BE49-F238E27FC236}">
                <a16:creationId xmlns:a16="http://schemas.microsoft.com/office/drawing/2014/main" id="{422E92E3-3AC9-4424-ACB6-A7D24853A184}"/>
              </a:ext>
            </a:extLst>
          </p:cNvPr>
          <p:cNvSpPr/>
          <p:nvPr/>
        </p:nvSpPr>
        <p:spPr>
          <a:xfrm>
            <a:off x="5103556" y="2887835"/>
            <a:ext cx="212609"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文字方塊 75">
            <a:extLst>
              <a:ext uri="{FF2B5EF4-FFF2-40B4-BE49-F238E27FC236}">
                <a16:creationId xmlns:a16="http://schemas.microsoft.com/office/drawing/2014/main" id="{118347C5-1E02-49F8-BD78-4D532A042C30}"/>
              </a:ext>
            </a:extLst>
          </p:cNvPr>
          <p:cNvSpPr txBox="1"/>
          <p:nvPr/>
        </p:nvSpPr>
        <p:spPr>
          <a:xfrm>
            <a:off x="5111143" y="2830918"/>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79" name="矩形 78">
            <a:extLst>
              <a:ext uri="{FF2B5EF4-FFF2-40B4-BE49-F238E27FC236}">
                <a16:creationId xmlns:a16="http://schemas.microsoft.com/office/drawing/2014/main" id="{9DD2485E-B982-43A5-B829-96BFD1503948}"/>
              </a:ext>
            </a:extLst>
          </p:cNvPr>
          <p:cNvSpPr/>
          <p:nvPr/>
        </p:nvSpPr>
        <p:spPr>
          <a:xfrm>
            <a:off x="-748468" y="3615221"/>
            <a:ext cx="212609"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B52671A5-BE11-4C11-A762-359883D1D6BE}"/>
              </a:ext>
            </a:extLst>
          </p:cNvPr>
          <p:cNvSpPr/>
          <p:nvPr/>
        </p:nvSpPr>
        <p:spPr>
          <a:xfrm>
            <a:off x="8398659" y="5256872"/>
            <a:ext cx="125908"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文字方塊 77">
            <a:extLst>
              <a:ext uri="{FF2B5EF4-FFF2-40B4-BE49-F238E27FC236}">
                <a16:creationId xmlns:a16="http://schemas.microsoft.com/office/drawing/2014/main" id="{E3F511D2-C87B-472E-9C86-7BAAE353DB32}"/>
              </a:ext>
            </a:extLst>
          </p:cNvPr>
          <p:cNvSpPr txBox="1"/>
          <p:nvPr/>
        </p:nvSpPr>
        <p:spPr>
          <a:xfrm>
            <a:off x="8330318" y="5314240"/>
            <a:ext cx="344129" cy="369332"/>
          </a:xfrm>
          <a:prstGeom prst="rect">
            <a:avLst/>
          </a:prstGeom>
          <a:noFill/>
        </p:spPr>
        <p:txBody>
          <a:bodyPr wrap="square">
            <a:spAutoFit/>
          </a:bodyPr>
          <a:lstStyle/>
          <a:p>
            <a:pPr algn="l" rtl="0"/>
            <a:r>
              <a:rPr lang="zh-TW" altLang="zh-TW" b="0" i="0" dirty="0">
                <a:solidFill>
                  <a:srgbClr val="000000"/>
                </a:solidFill>
                <a:effectLst/>
                <a:ea typeface="Linux Libertine"/>
              </a:rPr>
              <a:t>Ø</a:t>
            </a:r>
          </a:p>
        </p:txBody>
      </p:sp>
      <p:cxnSp>
        <p:nvCxnSpPr>
          <p:cNvPr id="83" name="直線單箭頭接點 82">
            <a:extLst>
              <a:ext uri="{FF2B5EF4-FFF2-40B4-BE49-F238E27FC236}">
                <a16:creationId xmlns:a16="http://schemas.microsoft.com/office/drawing/2014/main" id="{9094BBEF-1C5F-402E-97B4-B78C8A5FCF64}"/>
              </a:ext>
            </a:extLst>
          </p:cNvPr>
          <p:cNvCxnSpPr/>
          <p:nvPr/>
        </p:nvCxnSpPr>
        <p:spPr>
          <a:xfrm flipV="1">
            <a:off x="8406623" y="420341"/>
            <a:ext cx="1708417" cy="8528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a:extLst>
              <a:ext uri="{FF2B5EF4-FFF2-40B4-BE49-F238E27FC236}">
                <a16:creationId xmlns:a16="http://schemas.microsoft.com/office/drawing/2014/main" id="{A966BDA8-7B22-48BA-AA70-455EB4CE6007}"/>
              </a:ext>
            </a:extLst>
          </p:cNvPr>
          <p:cNvCxnSpPr/>
          <p:nvPr/>
        </p:nvCxnSpPr>
        <p:spPr>
          <a:xfrm flipV="1">
            <a:off x="8529286" y="1771110"/>
            <a:ext cx="1708417" cy="8528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文字方塊 84">
            <a:extLst>
              <a:ext uri="{FF2B5EF4-FFF2-40B4-BE49-F238E27FC236}">
                <a16:creationId xmlns:a16="http://schemas.microsoft.com/office/drawing/2014/main" id="{3C612B36-5EAF-4153-9B0E-EE9DFF06FBB7}"/>
              </a:ext>
            </a:extLst>
          </p:cNvPr>
          <p:cNvSpPr txBox="1"/>
          <p:nvPr/>
        </p:nvSpPr>
        <p:spPr>
          <a:xfrm>
            <a:off x="9098089" y="997501"/>
            <a:ext cx="468398" cy="430887"/>
          </a:xfrm>
          <a:prstGeom prst="rect">
            <a:avLst/>
          </a:prstGeom>
          <a:noFill/>
        </p:spPr>
        <p:txBody>
          <a:bodyPr wrap="none" rtlCol="0">
            <a:spAutoFit/>
          </a:bodyPr>
          <a:lstStyle/>
          <a:p>
            <a:r>
              <a:rPr lang="en-US" altLang="zh-TW" sz="2200" dirty="0">
                <a:solidFill>
                  <a:srgbClr val="FF0000"/>
                </a:solidFill>
              </a:rPr>
              <a:t>≈0</a:t>
            </a:r>
            <a:endParaRPr lang="zh-TW" altLang="en-US" sz="2200" dirty="0">
              <a:solidFill>
                <a:srgbClr val="FF0000"/>
              </a:solidFill>
            </a:endParaRPr>
          </a:p>
        </p:txBody>
      </p:sp>
      <p:sp>
        <p:nvSpPr>
          <p:cNvPr id="86" name="文字方塊 85">
            <a:extLst>
              <a:ext uri="{FF2B5EF4-FFF2-40B4-BE49-F238E27FC236}">
                <a16:creationId xmlns:a16="http://schemas.microsoft.com/office/drawing/2014/main" id="{40187F6A-9505-426A-A0CA-35F4CB12B6A8}"/>
              </a:ext>
            </a:extLst>
          </p:cNvPr>
          <p:cNvSpPr txBox="1"/>
          <p:nvPr/>
        </p:nvSpPr>
        <p:spPr>
          <a:xfrm>
            <a:off x="9098089" y="2417527"/>
            <a:ext cx="468398" cy="430887"/>
          </a:xfrm>
          <a:prstGeom prst="rect">
            <a:avLst/>
          </a:prstGeom>
          <a:noFill/>
        </p:spPr>
        <p:txBody>
          <a:bodyPr wrap="none" rtlCol="0">
            <a:spAutoFit/>
          </a:bodyPr>
          <a:lstStyle/>
          <a:p>
            <a:r>
              <a:rPr lang="en-US" altLang="zh-TW" sz="2200" dirty="0">
                <a:solidFill>
                  <a:srgbClr val="FF0000"/>
                </a:solidFill>
              </a:rPr>
              <a:t>≈0</a:t>
            </a:r>
            <a:endParaRPr lang="zh-TW" altLang="en-US" sz="2200" dirty="0">
              <a:solidFill>
                <a:srgbClr val="FF0000"/>
              </a:solidFill>
            </a:endParaRPr>
          </a:p>
        </p:txBody>
      </p:sp>
      <p:sp>
        <p:nvSpPr>
          <p:cNvPr id="2" name="矩形 1">
            <a:extLst>
              <a:ext uri="{FF2B5EF4-FFF2-40B4-BE49-F238E27FC236}">
                <a16:creationId xmlns:a16="http://schemas.microsoft.com/office/drawing/2014/main" id="{B064DE3D-9F15-446D-80A1-04652B90C46C}"/>
              </a:ext>
            </a:extLst>
          </p:cNvPr>
          <p:cNvSpPr/>
          <p:nvPr/>
        </p:nvSpPr>
        <p:spPr>
          <a:xfrm>
            <a:off x="3659898" y="446429"/>
            <a:ext cx="1451246" cy="573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7467177B-48FA-4738-B5F1-B7F2AFDC7219}"/>
              </a:ext>
            </a:extLst>
          </p:cNvPr>
          <p:cNvSpPr/>
          <p:nvPr/>
        </p:nvSpPr>
        <p:spPr>
          <a:xfrm>
            <a:off x="5222768" y="452456"/>
            <a:ext cx="2387399" cy="573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a:extLst>
              <a:ext uri="{FF2B5EF4-FFF2-40B4-BE49-F238E27FC236}">
                <a16:creationId xmlns:a16="http://schemas.microsoft.com/office/drawing/2014/main" id="{A87DAED6-30F5-4BF7-90DE-85952356F8D7}"/>
              </a:ext>
            </a:extLst>
          </p:cNvPr>
          <p:cNvSpPr/>
          <p:nvPr/>
        </p:nvSpPr>
        <p:spPr>
          <a:xfrm>
            <a:off x="3611606" y="1954934"/>
            <a:ext cx="1451246" cy="573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C187B8EB-9B98-4CB5-982D-D2018E4360F3}"/>
              </a:ext>
            </a:extLst>
          </p:cNvPr>
          <p:cNvSpPr/>
          <p:nvPr/>
        </p:nvSpPr>
        <p:spPr>
          <a:xfrm>
            <a:off x="5174476" y="1960961"/>
            <a:ext cx="2387399" cy="573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文字方塊 88">
            <a:extLst>
              <a:ext uri="{FF2B5EF4-FFF2-40B4-BE49-F238E27FC236}">
                <a16:creationId xmlns:a16="http://schemas.microsoft.com/office/drawing/2014/main" id="{68775EC9-D4B7-4E14-A639-5C09BF49EB97}"/>
              </a:ext>
            </a:extLst>
          </p:cNvPr>
          <p:cNvSpPr txBox="1"/>
          <p:nvPr/>
        </p:nvSpPr>
        <p:spPr>
          <a:xfrm>
            <a:off x="6900136" y="4730555"/>
            <a:ext cx="344129" cy="369332"/>
          </a:xfrm>
          <a:prstGeom prst="rect">
            <a:avLst/>
          </a:prstGeom>
          <a:noFill/>
        </p:spPr>
        <p:txBody>
          <a:bodyPr wrap="square">
            <a:spAutoFit/>
          </a:bodyPr>
          <a:lstStyle/>
          <a:p>
            <a:pPr algn="l" rtl="0"/>
            <a:r>
              <a:rPr lang="zh-TW" altLang="zh-TW" b="0" i="0" dirty="0">
                <a:solidFill>
                  <a:srgbClr val="000000"/>
                </a:solidFill>
                <a:effectLst/>
                <a:ea typeface="Linux Libertine"/>
              </a:rPr>
              <a:t>Ø</a:t>
            </a:r>
          </a:p>
        </p:txBody>
      </p:sp>
      <p:cxnSp>
        <p:nvCxnSpPr>
          <p:cNvPr id="4" name="直線接點 3">
            <a:extLst>
              <a:ext uri="{FF2B5EF4-FFF2-40B4-BE49-F238E27FC236}">
                <a16:creationId xmlns:a16="http://schemas.microsoft.com/office/drawing/2014/main" id="{8CC36E5B-808F-45F2-9088-A98DF7DE2275}"/>
              </a:ext>
            </a:extLst>
          </p:cNvPr>
          <p:cNvCxnSpPr/>
          <p:nvPr/>
        </p:nvCxnSpPr>
        <p:spPr>
          <a:xfrm>
            <a:off x="7105470" y="5324072"/>
            <a:ext cx="3795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文字方塊 57">
            <a:extLst>
              <a:ext uri="{FF2B5EF4-FFF2-40B4-BE49-F238E27FC236}">
                <a16:creationId xmlns:a16="http://schemas.microsoft.com/office/drawing/2014/main" id="{FB73D503-A715-4B1A-BC88-2C8D105BE45B}"/>
              </a:ext>
            </a:extLst>
          </p:cNvPr>
          <p:cNvSpPr txBox="1"/>
          <p:nvPr/>
        </p:nvSpPr>
        <p:spPr>
          <a:xfrm>
            <a:off x="11380559" y="6150114"/>
            <a:ext cx="811441" cy="707886"/>
          </a:xfrm>
          <a:prstGeom prst="rect">
            <a:avLst/>
          </a:prstGeom>
          <a:noFill/>
        </p:spPr>
        <p:txBody>
          <a:bodyPr wrap="none" rtlCol="0">
            <a:spAutoFit/>
          </a:bodyPr>
          <a:lstStyle/>
          <a:p>
            <a:r>
              <a:rPr lang="en-US" altLang="zh-TW" sz="4000" dirty="0">
                <a:latin typeface="Times New Roman" panose="02020603050405020304" pitchFamily="18" charset="0"/>
                <a:cs typeface="Times New Roman" panose="02020603050405020304" pitchFamily="18" charset="0"/>
              </a:rPr>
              <a:t>A3</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532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044C91B-BC47-4EE7-A258-92DD698E8C23}"/>
              </a:ext>
            </a:extLst>
          </p:cNvPr>
          <p:cNvPicPr>
            <a:picLocks noChangeAspect="1"/>
          </p:cNvPicPr>
          <p:nvPr/>
        </p:nvPicPr>
        <p:blipFill rotWithShape="1">
          <a:blip r:embed="rId2">
            <a:extLst>
              <a:ext uri="{28A0092B-C50C-407E-A947-70E740481C1C}">
                <a14:useLocalDpi xmlns:a14="http://schemas.microsoft.com/office/drawing/2010/main" val="0"/>
              </a:ext>
            </a:extLst>
          </a:blip>
          <a:srcRect l="7471" t="24013" r="7904" b="30896"/>
          <a:stretch/>
        </p:blipFill>
        <p:spPr>
          <a:xfrm>
            <a:off x="186812" y="2585882"/>
            <a:ext cx="5766898" cy="4344110"/>
          </a:xfrm>
          <a:prstGeom prst="rect">
            <a:avLst/>
          </a:prstGeom>
        </p:spPr>
      </p:pic>
      <p:pic>
        <p:nvPicPr>
          <p:cNvPr id="5" name="圖片 4">
            <a:extLst>
              <a:ext uri="{FF2B5EF4-FFF2-40B4-BE49-F238E27FC236}">
                <a16:creationId xmlns:a16="http://schemas.microsoft.com/office/drawing/2014/main" id="{E27AE1F3-9DBF-46B9-A434-5C8895829C07}"/>
              </a:ext>
            </a:extLst>
          </p:cNvPr>
          <p:cNvPicPr>
            <a:picLocks noChangeAspect="1"/>
          </p:cNvPicPr>
          <p:nvPr/>
        </p:nvPicPr>
        <p:blipFill rotWithShape="1">
          <a:blip r:embed="rId2">
            <a:extLst>
              <a:ext uri="{28A0092B-C50C-407E-A947-70E740481C1C}">
                <a14:useLocalDpi xmlns:a14="http://schemas.microsoft.com/office/drawing/2010/main" val="0"/>
              </a:ext>
            </a:extLst>
          </a:blip>
          <a:srcRect t="69666" b="925"/>
          <a:stretch/>
        </p:blipFill>
        <p:spPr>
          <a:xfrm>
            <a:off x="5850792" y="88488"/>
            <a:ext cx="6006912" cy="2497394"/>
          </a:xfrm>
          <a:prstGeom prst="rect">
            <a:avLst/>
          </a:prstGeom>
        </p:spPr>
      </p:pic>
      <p:pic>
        <p:nvPicPr>
          <p:cNvPr id="6" name="圖片 5" descr="一張含有 文字 的圖片&#10;&#10;自動產生的描述">
            <a:extLst>
              <a:ext uri="{FF2B5EF4-FFF2-40B4-BE49-F238E27FC236}">
                <a16:creationId xmlns:a16="http://schemas.microsoft.com/office/drawing/2014/main" id="{EB99910E-809B-44BD-A7B0-08228D4643AE}"/>
              </a:ext>
            </a:extLst>
          </p:cNvPr>
          <p:cNvPicPr>
            <a:picLocks noChangeAspect="1"/>
          </p:cNvPicPr>
          <p:nvPr/>
        </p:nvPicPr>
        <p:blipFill rotWithShape="1">
          <a:blip r:embed="rId3">
            <a:extLst>
              <a:ext uri="{28A0092B-C50C-407E-A947-70E740481C1C}">
                <a14:useLocalDpi xmlns:a14="http://schemas.microsoft.com/office/drawing/2010/main" val="0"/>
              </a:ext>
            </a:extLst>
          </a:blip>
          <a:srcRect t="39769" b="40333"/>
          <a:stretch/>
        </p:blipFill>
        <p:spPr>
          <a:xfrm>
            <a:off x="6109732" y="5083276"/>
            <a:ext cx="5601090" cy="1651819"/>
          </a:xfrm>
          <a:prstGeom prst="rect">
            <a:avLst/>
          </a:prstGeom>
        </p:spPr>
      </p:pic>
      <p:cxnSp>
        <p:nvCxnSpPr>
          <p:cNvPr id="7" name="直線接點 6">
            <a:extLst>
              <a:ext uri="{FF2B5EF4-FFF2-40B4-BE49-F238E27FC236}">
                <a16:creationId xmlns:a16="http://schemas.microsoft.com/office/drawing/2014/main" id="{75EE827A-8C8D-4638-A7AC-FD80C594AC60}"/>
              </a:ext>
            </a:extLst>
          </p:cNvPr>
          <p:cNvCxnSpPr>
            <a:cxnSpLocks/>
          </p:cNvCxnSpPr>
          <p:nvPr/>
        </p:nvCxnSpPr>
        <p:spPr>
          <a:xfrm>
            <a:off x="6467819" y="6826754"/>
            <a:ext cx="2813832"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圖片 8" descr="一張含有 文字 的圖片&#10;&#10;自動產生的描述">
            <a:extLst>
              <a:ext uri="{FF2B5EF4-FFF2-40B4-BE49-F238E27FC236}">
                <a16:creationId xmlns:a16="http://schemas.microsoft.com/office/drawing/2014/main" id="{67147A3E-6F7E-47A4-95E9-40C7A0CA427D}"/>
              </a:ext>
            </a:extLst>
          </p:cNvPr>
          <p:cNvPicPr>
            <a:picLocks noChangeAspect="1"/>
          </p:cNvPicPr>
          <p:nvPr/>
        </p:nvPicPr>
        <p:blipFill rotWithShape="1">
          <a:blip r:embed="rId3">
            <a:extLst>
              <a:ext uri="{28A0092B-C50C-407E-A947-70E740481C1C}">
                <a14:useLocalDpi xmlns:a14="http://schemas.microsoft.com/office/drawing/2010/main" val="0"/>
              </a:ext>
            </a:extLst>
          </a:blip>
          <a:srcRect t="2501" b="72843"/>
          <a:stretch/>
        </p:blipFill>
        <p:spPr>
          <a:xfrm>
            <a:off x="6109732" y="2585882"/>
            <a:ext cx="5489032" cy="2005780"/>
          </a:xfrm>
          <a:prstGeom prst="rect">
            <a:avLst/>
          </a:prstGeom>
        </p:spPr>
      </p:pic>
      <p:pic>
        <p:nvPicPr>
          <p:cNvPr id="10" name="圖片 9" descr="一張含有 文字 的圖片&#10;&#10;自動產生的描述">
            <a:extLst>
              <a:ext uri="{FF2B5EF4-FFF2-40B4-BE49-F238E27FC236}">
                <a16:creationId xmlns:a16="http://schemas.microsoft.com/office/drawing/2014/main" id="{1DBF77BF-9773-4AE8-B45A-A6B6F2D874EC}"/>
              </a:ext>
            </a:extLst>
          </p:cNvPr>
          <p:cNvPicPr>
            <a:picLocks noChangeAspect="1"/>
          </p:cNvPicPr>
          <p:nvPr/>
        </p:nvPicPr>
        <p:blipFill rotWithShape="1">
          <a:blip r:embed="rId3">
            <a:extLst>
              <a:ext uri="{28A0092B-C50C-407E-A947-70E740481C1C}">
                <a14:useLocalDpi xmlns:a14="http://schemas.microsoft.com/office/drawing/2010/main" val="0"/>
              </a:ext>
            </a:extLst>
          </a:blip>
          <a:srcRect t="33040" b="62449"/>
          <a:stretch/>
        </p:blipFill>
        <p:spPr>
          <a:xfrm>
            <a:off x="6109732" y="4591662"/>
            <a:ext cx="5489032" cy="366963"/>
          </a:xfrm>
          <a:prstGeom prst="rect">
            <a:avLst/>
          </a:prstGeom>
        </p:spPr>
      </p:pic>
      <p:pic>
        <p:nvPicPr>
          <p:cNvPr id="11" name="圖片 10">
            <a:extLst>
              <a:ext uri="{FF2B5EF4-FFF2-40B4-BE49-F238E27FC236}">
                <a16:creationId xmlns:a16="http://schemas.microsoft.com/office/drawing/2014/main" id="{1C6135E3-EA33-459C-864D-3BEE9FFCF977}"/>
              </a:ext>
            </a:extLst>
          </p:cNvPr>
          <p:cNvPicPr>
            <a:picLocks noChangeAspect="1"/>
          </p:cNvPicPr>
          <p:nvPr/>
        </p:nvPicPr>
        <p:blipFill rotWithShape="1">
          <a:blip r:embed="rId2">
            <a:extLst>
              <a:ext uri="{28A0092B-C50C-407E-A947-70E740481C1C}">
                <a14:useLocalDpi xmlns:a14="http://schemas.microsoft.com/office/drawing/2010/main" val="0"/>
              </a:ext>
            </a:extLst>
          </a:blip>
          <a:srcRect l="7471" r="7904" b="76324"/>
          <a:stretch/>
        </p:blipFill>
        <p:spPr>
          <a:xfrm>
            <a:off x="363791" y="161320"/>
            <a:ext cx="5483589" cy="2168923"/>
          </a:xfrm>
          <a:prstGeom prst="rect">
            <a:avLst/>
          </a:prstGeom>
        </p:spPr>
      </p:pic>
      <p:sp>
        <p:nvSpPr>
          <p:cNvPr id="13" name="橢圓 12">
            <a:extLst>
              <a:ext uri="{FF2B5EF4-FFF2-40B4-BE49-F238E27FC236}">
                <a16:creationId xmlns:a16="http://schemas.microsoft.com/office/drawing/2014/main" id="{2C99AE8C-12CB-487B-BB64-D5862270447E}"/>
              </a:ext>
            </a:extLst>
          </p:cNvPr>
          <p:cNvSpPr/>
          <p:nvPr/>
        </p:nvSpPr>
        <p:spPr>
          <a:xfrm>
            <a:off x="1900222" y="253816"/>
            <a:ext cx="656165" cy="58192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2E1D2341-C0E2-498E-B6AA-4525B92A82DF}"/>
              </a:ext>
            </a:extLst>
          </p:cNvPr>
          <p:cNvSpPr/>
          <p:nvPr/>
        </p:nvSpPr>
        <p:spPr>
          <a:xfrm>
            <a:off x="1194895" y="2462068"/>
            <a:ext cx="1022755" cy="57609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48E52B2D-C7A7-4C4B-8467-B1B3B6FDA425}"/>
              </a:ext>
            </a:extLst>
          </p:cNvPr>
          <p:cNvSpPr/>
          <p:nvPr/>
        </p:nvSpPr>
        <p:spPr>
          <a:xfrm>
            <a:off x="6526813" y="67003"/>
            <a:ext cx="1179871" cy="6194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AAD02E59-84C7-4624-8727-51972436E417}"/>
              </a:ext>
            </a:extLst>
          </p:cNvPr>
          <p:cNvSpPr/>
          <p:nvPr/>
        </p:nvSpPr>
        <p:spPr>
          <a:xfrm>
            <a:off x="6467819" y="2330243"/>
            <a:ext cx="1338994" cy="27712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2CE1171-B817-4900-B925-A0FEF0724384}"/>
              </a:ext>
            </a:extLst>
          </p:cNvPr>
          <p:cNvSpPr txBox="1"/>
          <p:nvPr/>
        </p:nvSpPr>
        <p:spPr>
          <a:xfrm>
            <a:off x="11380559" y="6150114"/>
            <a:ext cx="811441" cy="707886"/>
          </a:xfrm>
          <a:prstGeom prst="rect">
            <a:avLst/>
          </a:prstGeom>
          <a:noFill/>
        </p:spPr>
        <p:txBody>
          <a:bodyPr wrap="none" rtlCol="0">
            <a:spAutoFit/>
          </a:bodyPr>
          <a:lstStyle/>
          <a:p>
            <a:r>
              <a:rPr lang="en-US" altLang="zh-TW" sz="4000" dirty="0">
                <a:latin typeface="Times New Roman" panose="02020603050405020304" pitchFamily="18" charset="0"/>
                <a:cs typeface="Times New Roman" panose="02020603050405020304" pitchFamily="18" charset="0"/>
              </a:rPr>
              <a:t>A4</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38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All About Aquifers | Saving Earth | Encyclopedia Britannica">
            <a:extLst>
              <a:ext uri="{FF2B5EF4-FFF2-40B4-BE49-F238E27FC236}">
                <a16:creationId xmlns:a16="http://schemas.microsoft.com/office/drawing/2014/main" id="{9AFCF1D3-283D-477E-F58A-09DBCF843692}"/>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5E46BFDD-29F4-485D-E037-18F1ED6F18E9}"/>
              </a:ext>
            </a:extLst>
          </p:cNvPr>
          <p:cNvSpPr>
            <a:spLocks noGrp="1"/>
          </p:cNvSpPr>
          <p:nvPr>
            <p:ph type="title"/>
          </p:nvPr>
        </p:nvSpPr>
        <p:spPr>
          <a:xfrm>
            <a:off x="651387" y="2449563"/>
            <a:ext cx="10515600" cy="1325563"/>
          </a:xfrm>
        </p:spPr>
        <p:txBody>
          <a:bodyPr/>
          <a:lstStyle/>
          <a:p>
            <a:pPr algn="ctr">
              <a:lnSpc>
                <a:spcPct val="90000"/>
              </a:lnSpc>
              <a:spcAft>
                <a:spcPts val="600"/>
              </a:spcAft>
            </a:pPr>
            <a:r>
              <a:rPr lang="en-US" altLang="zh-TW" sz="4400" dirty="0">
                <a:latin typeface="Times New Roman" panose="02020603050405020304" pitchFamily="18" charset="0"/>
                <a:cs typeface="Times New Roman" panose="02020603050405020304" pitchFamily="18" charset="0"/>
              </a:rPr>
              <a:t>1.Introduction</a:t>
            </a:r>
          </a:p>
        </p:txBody>
      </p:sp>
      <p:sp>
        <p:nvSpPr>
          <p:cNvPr id="5" name="文字方塊 4">
            <a:extLst>
              <a:ext uri="{FF2B5EF4-FFF2-40B4-BE49-F238E27FC236}">
                <a16:creationId xmlns:a16="http://schemas.microsoft.com/office/drawing/2014/main" id="{A7C86017-F72B-6EAC-139A-175BF208B7A1}"/>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3</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570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308135FB-154E-4893-9C3C-8DA12C773539}"/>
              </a:ext>
            </a:extLst>
          </p:cNvPr>
          <p:cNvPicPr>
            <a:picLocks noChangeAspect="1"/>
          </p:cNvPicPr>
          <p:nvPr/>
        </p:nvPicPr>
        <p:blipFill rotWithShape="1">
          <a:blip r:embed="rId2">
            <a:extLst>
              <a:ext uri="{28A0092B-C50C-407E-A947-70E740481C1C}">
                <a14:useLocalDpi xmlns:a14="http://schemas.microsoft.com/office/drawing/2010/main" val="0"/>
              </a:ext>
            </a:extLst>
          </a:blip>
          <a:srcRect t="77206"/>
          <a:stretch/>
        </p:blipFill>
        <p:spPr>
          <a:xfrm>
            <a:off x="2045816" y="796413"/>
            <a:ext cx="7008817" cy="2367650"/>
          </a:xfrm>
          <a:prstGeom prst="rect">
            <a:avLst/>
          </a:prstGeom>
        </p:spPr>
      </p:pic>
      <p:cxnSp>
        <p:nvCxnSpPr>
          <p:cNvPr id="6" name="直線接點 5">
            <a:extLst>
              <a:ext uri="{FF2B5EF4-FFF2-40B4-BE49-F238E27FC236}">
                <a16:creationId xmlns:a16="http://schemas.microsoft.com/office/drawing/2014/main" id="{3433DE6C-5E56-4B33-89C0-072356CC6B42}"/>
              </a:ext>
            </a:extLst>
          </p:cNvPr>
          <p:cNvCxnSpPr>
            <a:cxnSpLocks/>
          </p:cNvCxnSpPr>
          <p:nvPr/>
        </p:nvCxnSpPr>
        <p:spPr>
          <a:xfrm>
            <a:off x="2491769" y="1848819"/>
            <a:ext cx="242856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D53B55E8-754F-43C1-B0F9-E4B565EC7B91}"/>
              </a:ext>
            </a:extLst>
          </p:cNvPr>
          <p:cNvCxnSpPr>
            <a:cxnSpLocks/>
          </p:cNvCxnSpPr>
          <p:nvPr/>
        </p:nvCxnSpPr>
        <p:spPr>
          <a:xfrm flipV="1">
            <a:off x="2319705" y="1357560"/>
            <a:ext cx="3776295" cy="94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B30BD4F9-7A96-4C85-8C83-1C625DF016B5}"/>
              </a:ext>
            </a:extLst>
          </p:cNvPr>
          <p:cNvCxnSpPr>
            <a:cxnSpLocks/>
          </p:cNvCxnSpPr>
          <p:nvPr/>
        </p:nvCxnSpPr>
        <p:spPr>
          <a:xfrm>
            <a:off x="6362955" y="1357560"/>
            <a:ext cx="91931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圖片 14" descr="一張含有 桌 的圖片&#10;&#10;自動產生的描述">
            <a:extLst>
              <a:ext uri="{FF2B5EF4-FFF2-40B4-BE49-F238E27FC236}">
                <a16:creationId xmlns:a16="http://schemas.microsoft.com/office/drawing/2014/main" id="{281A6DE3-F690-4008-85F8-6D007C0F4493}"/>
              </a:ext>
            </a:extLst>
          </p:cNvPr>
          <p:cNvPicPr>
            <a:picLocks noChangeAspect="1"/>
          </p:cNvPicPr>
          <p:nvPr/>
        </p:nvPicPr>
        <p:blipFill rotWithShape="1">
          <a:blip r:embed="rId3">
            <a:extLst>
              <a:ext uri="{28A0092B-C50C-407E-A947-70E740481C1C}">
                <a14:useLocalDpi xmlns:a14="http://schemas.microsoft.com/office/drawing/2010/main" val="0"/>
              </a:ext>
            </a:extLst>
          </a:blip>
          <a:srcRect r="68400" b="90436"/>
          <a:stretch/>
        </p:blipFill>
        <p:spPr>
          <a:xfrm>
            <a:off x="8819535" y="2376688"/>
            <a:ext cx="2389238" cy="549340"/>
          </a:xfrm>
          <a:prstGeom prst="rect">
            <a:avLst/>
          </a:prstGeom>
        </p:spPr>
      </p:pic>
      <p:sp>
        <p:nvSpPr>
          <p:cNvPr id="28" name="文字方塊 27">
            <a:extLst>
              <a:ext uri="{FF2B5EF4-FFF2-40B4-BE49-F238E27FC236}">
                <a16:creationId xmlns:a16="http://schemas.microsoft.com/office/drawing/2014/main" id="{7C965BC8-7979-4842-B12E-9F8DB3F59C51}"/>
              </a:ext>
            </a:extLst>
          </p:cNvPr>
          <p:cNvSpPr txBox="1"/>
          <p:nvPr/>
        </p:nvSpPr>
        <p:spPr>
          <a:xfrm>
            <a:off x="3614122" y="3182694"/>
            <a:ext cx="3792642" cy="369332"/>
          </a:xfrm>
          <a:prstGeom prst="rect">
            <a:avLst/>
          </a:prstGeom>
          <a:noFill/>
        </p:spPr>
        <p:txBody>
          <a:bodyPr wrap="square">
            <a:spAutoFit/>
          </a:bodyPr>
          <a:lstStyle/>
          <a:p>
            <a:r>
              <a:rPr lang="zh-TW" altLang="en-US" dirty="0"/>
              <a:t>the density </a:t>
            </a:r>
            <a:r>
              <a:rPr lang="en-US" altLang="zh-TW" dirty="0"/>
              <a:t> taken out as a constant</a:t>
            </a:r>
          </a:p>
        </p:txBody>
      </p:sp>
      <p:pic>
        <p:nvPicPr>
          <p:cNvPr id="29" name="圖片 28">
            <a:extLst>
              <a:ext uri="{FF2B5EF4-FFF2-40B4-BE49-F238E27FC236}">
                <a16:creationId xmlns:a16="http://schemas.microsoft.com/office/drawing/2014/main" id="{399186E8-F683-4476-BF52-6EF3D446B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149" y="3769005"/>
            <a:ext cx="6095386" cy="715421"/>
          </a:xfrm>
          <a:prstGeom prst="rect">
            <a:avLst/>
          </a:prstGeom>
        </p:spPr>
      </p:pic>
      <p:sp>
        <p:nvSpPr>
          <p:cNvPr id="48" name="矩形 47">
            <a:extLst>
              <a:ext uri="{FF2B5EF4-FFF2-40B4-BE49-F238E27FC236}">
                <a16:creationId xmlns:a16="http://schemas.microsoft.com/office/drawing/2014/main" id="{086920E3-D407-4393-A652-F3B5139FFEC0}"/>
              </a:ext>
            </a:extLst>
          </p:cNvPr>
          <p:cNvSpPr/>
          <p:nvPr/>
        </p:nvSpPr>
        <p:spPr>
          <a:xfrm>
            <a:off x="2800977" y="3966291"/>
            <a:ext cx="212609"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E0B4E1EF-6BCF-44AE-B150-D77273BE4254}"/>
              </a:ext>
            </a:extLst>
          </p:cNvPr>
          <p:cNvSpPr/>
          <p:nvPr/>
        </p:nvSpPr>
        <p:spPr>
          <a:xfrm>
            <a:off x="4851148" y="4002805"/>
            <a:ext cx="212609"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04BAA7C7-766D-4B50-BD16-87E8387906C5}"/>
              </a:ext>
            </a:extLst>
          </p:cNvPr>
          <p:cNvSpPr/>
          <p:nvPr/>
        </p:nvSpPr>
        <p:spPr>
          <a:xfrm>
            <a:off x="6967296" y="3984922"/>
            <a:ext cx="212609" cy="319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FB72EA1A-92DD-4550-8952-5DA1C07599AE}"/>
              </a:ext>
            </a:extLst>
          </p:cNvPr>
          <p:cNvSpPr txBox="1"/>
          <p:nvPr/>
        </p:nvSpPr>
        <p:spPr>
          <a:xfrm>
            <a:off x="2791957" y="3873836"/>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52" name="文字方塊 51">
            <a:extLst>
              <a:ext uri="{FF2B5EF4-FFF2-40B4-BE49-F238E27FC236}">
                <a16:creationId xmlns:a16="http://schemas.microsoft.com/office/drawing/2014/main" id="{4B860F8A-F459-450B-8CE7-E1E3566FDBD1}"/>
              </a:ext>
            </a:extLst>
          </p:cNvPr>
          <p:cNvSpPr txBox="1"/>
          <p:nvPr/>
        </p:nvSpPr>
        <p:spPr>
          <a:xfrm>
            <a:off x="4855709" y="3898962"/>
            <a:ext cx="311304" cy="430887"/>
          </a:xfrm>
          <a:prstGeom prst="rect">
            <a:avLst/>
          </a:prstGeom>
          <a:noFill/>
        </p:spPr>
        <p:txBody>
          <a:bodyPr wrap="none" rtlCol="0">
            <a:spAutoFit/>
          </a:bodyPr>
          <a:lstStyle/>
          <a:p>
            <a:r>
              <a:rPr lang="en-US" altLang="zh-TW" sz="2200" dirty="0"/>
              <a:t>v</a:t>
            </a:r>
            <a:endParaRPr lang="zh-TW" altLang="en-US" sz="2200" dirty="0"/>
          </a:p>
        </p:txBody>
      </p:sp>
      <p:sp>
        <p:nvSpPr>
          <p:cNvPr id="53" name="文字方塊 52">
            <a:extLst>
              <a:ext uri="{FF2B5EF4-FFF2-40B4-BE49-F238E27FC236}">
                <a16:creationId xmlns:a16="http://schemas.microsoft.com/office/drawing/2014/main" id="{51EB5325-296C-4749-A3CB-46D2554666F2}"/>
              </a:ext>
            </a:extLst>
          </p:cNvPr>
          <p:cNvSpPr txBox="1"/>
          <p:nvPr/>
        </p:nvSpPr>
        <p:spPr>
          <a:xfrm>
            <a:off x="6970967" y="3880754"/>
            <a:ext cx="311304" cy="430887"/>
          </a:xfrm>
          <a:prstGeom prst="rect">
            <a:avLst/>
          </a:prstGeom>
          <a:noFill/>
        </p:spPr>
        <p:txBody>
          <a:bodyPr wrap="none" rtlCol="0">
            <a:spAutoFit/>
          </a:bodyPr>
          <a:lstStyle/>
          <a:p>
            <a:r>
              <a:rPr lang="en-US" altLang="zh-TW" sz="2200" dirty="0"/>
              <a:t>v</a:t>
            </a:r>
            <a:endParaRPr lang="zh-TW" altLang="en-US" sz="2200" dirty="0"/>
          </a:p>
        </p:txBody>
      </p:sp>
      <p:pic>
        <p:nvPicPr>
          <p:cNvPr id="57" name="圖片 56" descr="一張含有 文字 的圖片&#10;&#10;自動產生的描述">
            <a:extLst>
              <a:ext uri="{FF2B5EF4-FFF2-40B4-BE49-F238E27FC236}">
                <a16:creationId xmlns:a16="http://schemas.microsoft.com/office/drawing/2014/main" id="{C2A962A3-68C4-40C5-993A-42455106C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816" y="4481312"/>
            <a:ext cx="7915275" cy="1009650"/>
          </a:xfrm>
          <a:prstGeom prst="rect">
            <a:avLst/>
          </a:prstGeom>
        </p:spPr>
      </p:pic>
      <p:sp>
        <p:nvSpPr>
          <p:cNvPr id="60" name="文字方塊 59">
            <a:extLst>
              <a:ext uri="{FF2B5EF4-FFF2-40B4-BE49-F238E27FC236}">
                <a16:creationId xmlns:a16="http://schemas.microsoft.com/office/drawing/2014/main" id="{59710150-87F3-42BF-B59E-6A31B54396FF}"/>
              </a:ext>
            </a:extLst>
          </p:cNvPr>
          <p:cNvSpPr txBox="1"/>
          <p:nvPr/>
        </p:nvSpPr>
        <p:spPr>
          <a:xfrm>
            <a:off x="490367" y="1182372"/>
            <a:ext cx="1740541" cy="369332"/>
          </a:xfrm>
          <a:prstGeom prst="rect">
            <a:avLst/>
          </a:prstGeom>
          <a:noFill/>
        </p:spPr>
        <p:txBody>
          <a:bodyPr wrap="none" rtlCol="0">
            <a:spAutoFit/>
          </a:bodyPr>
          <a:lstStyle/>
          <a:p>
            <a:r>
              <a:rPr lang="en-US" altLang="zh-TW" dirty="0"/>
              <a:t>By mass-balance</a:t>
            </a:r>
            <a:endParaRPr lang="zh-TW" altLang="en-US" dirty="0"/>
          </a:p>
        </p:txBody>
      </p:sp>
      <p:cxnSp>
        <p:nvCxnSpPr>
          <p:cNvPr id="18" name="直線接點 17">
            <a:extLst>
              <a:ext uri="{FF2B5EF4-FFF2-40B4-BE49-F238E27FC236}">
                <a16:creationId xmlns:a16="http://schemas.microsoft.com/office/drawing/2014/main" id="{B7337D80-1993-4B94-9BCB-D596BE541AB8}"/>
              </a:ext>
            </a:extLst>
          </p:cNvPr>
          <p:cNvCxnSpPr>
            <a:cxnSpLocks/>
          </p:cNvCxnSpPr>
          <p:nvPr/>
        </p:nvCxnSpPr>
        <p:spPr>
          <a:xfrm flipV="1">
            <a:off x="2413112" y="3086527"/>
            <a:ext cx="2856979" cy="238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62D99558-EC6D-4B10-B139-73346DD225C5}"/>
              </a:ext>
            </a:extLst>
          </p:cNvPr>
          <p:cNvCxnSpPr>
            <a:cxnSpLocks/>
          </p:cNvCxnSpPr>
          <p:nvPr/>
        </p:nvCxnSpPr>
        <p:spPr>
          <a:xfrm flipV="1">
            <a:off x="5394478" y="3086527"/>
            <a:ext cx="377364" cy="562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3C062B92-9314-4AAF-9A7B-A59B80FAED61}"/>
              </a:ext>
            </a:extLst>
          </p:cNvPr>
          <p:cNvCxnSpPr>
            <a:cxnSpLocks/>
          </p:cNvCxnSpPr>
          <p:nvPr/>
        </p:nvCxnSpPr>
        <p:spPr>
          <a:xfrm>
            <a:off x="5965621" y="3086527"/>
            <a:ext cx="53350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ACB82625-0D67-4272-9633-309F1D85F418}"/>
              </a:ext>
            </a:extLst>
          </p:cNvPr>
          <p:cNvCxnSpPr>
            <a:cxnSpLocks/>
          </p:cNvCxnSpPr>
          <p:nvPr/>
        </p:nvCxnSpPr>
        <p:spPr>
          <a:xfrm>
            <a:off x="2166230" y="5490962"/>
            <a:ext cx="48010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8E6CE51B-4854-483D-8A48-FFC4A6EFC26C}"/>
              </a:ext>
            </a:extLst>
          </p:cNvPr>
          <p:cNvCxnSpPr>
            <a:cxnSpLocks/>
          </p:cNvCxnSpPr>
          <p:nvPr/>
        </p:nvCxnSpPr>
        <p:spPr>
          <a:xfrm>
            <a:off x="7282271" y="5490962"/>
            <a:ext cx="140944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E38C3BE7-A6AF-40FD-8806-B91C38FC7E66}"/>
              </a:ext>
            </a:extLst>
          </p:cNvPr>
          <p:cNvCxnSpPr>
            <a:cxnSpLocks/>
          </p:cNvCxnSpPr>
          <p:nvPr/>
        </p:nvCxnSpPr>
        <p:spPr>
          <a:xfrm flipV="1">
            <a:off x="9054633" y="5490962"/>
            <a:ext cx="836619" cy="527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BAD76845-9C98-4885-A52F-25E015C14917}"/>
              </a:ext>
            </a:extLst>
          </p:cNvPr>
          <p:cNvSpPr txBox="1"/>
          <p:nvPr/>
        </p:nvSpPr>
        <p:spPr>
          <a:xfrm>
            <a:off x="11380559" y="6150114"/>
            <a:ext cx="811441" cy="707886"/>
          </a:xfrm>
          <a:prstGeom prst="rect">
            <a:avLst/>
          </a:prstGeom>
          <a:noFill/>
        </p:spPr>
        <p:txBody>
          <a:bodyPr wrap="none" rtlCol="0">
            <a:spAutoFit/>
          </a:bodyPr>
          <a:lstStyle/>
          <a:p>
            <a:r>
              <a:rPr lang="en-US" altLang="zh-TW" sz="4000" dirty="0">
                <a:latin typeface="Times New Roman" panose="02020603050405020304" pitchFamily="18" charset="0"/>
                <a:cs typeface="Times New Roman" panose="02020603050405020304" pitchFamily="18" charset="0"/>
              </a:rPr>
              <a:t>A5</a:t>
            </a:r>
            <a:endParaRPr lang="zh-TW"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75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E583C79-3000-313C-2F20-E3711A985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標題 1">
            <a:extLst>
              <a:ext uri="{FF2B5EF4-FFF2-40B4-BE49-F238E27FC236}">
                <a16:creationId xmlns:a16="http://schemas.microsoft.com/office/drawing/2014/main" id="{A0A5ABF0-9CE2-B7CA-C41E-D851866F0A11}"/>
              </a:ext>
            </a:extLst>
          </p:cNvPr>
          <p:cNvSpPr>
            <a:spLocks noGrp="1"/>
          </p:cNvSpPr>
          <p:nvPr>
            <p:ph type="title"/>
          </p:nvPr>
        </p:nvSpPr>
        <p:spPr>
          <a:xfrm>
            <a:off x="193964" y="243444"/>
            <a:ext cx="8296893" cy="914893"/>
          </a:xfrm>
        </p:spPr>
        <p:txBody>
          <a:bodyPr anchor="b">
            <a:normAutofit/>
          </a:bodyPr>
          <a:lstStyle/>
          <a:p>
            <a:r>
              <a:rPr lang="en-US" altLang="zh-TW" sz="4800" dirty="0">
                <a:latin typeface="Times New Roman" panose="02020603050405020304" pitchFamily="18" charset="0"/>
                <a:cs typeface="Times New Roman" panose="02020603050405020304" pitchFamily="18" charset="0"/>
              </a:rPr>
              <a:t>Stresses on water resources </a:t>
            </a:r>
            <a:endParaRPr lang="zh-TW" altLang="en-US" sz="4600" dirty="0"/>
          </a:p>
        </p:txBody>
      </p:sp>
      <p:sp>
        <p:nvSpPr>
          <p:cNvPr id="9" name="內容版面配置區 2">
            <a:extLst>
              <a:ext uri="{FF2B5EF4-FFF2-40B4-BE49-F238E27FC236}">
                <a16:creationId xmlns:a16="http://schemas.microsoft.com/office/drawing/2014/main" id="{460DEF4C-11DD-0E76-7651-9FF41379C422}"/>
              </a:ext>
            </a:extLst>
          </p:cNvPr>
          <p:cNvSpPr>
            <a:spLocks noGrp="1"/>
          </p:cNvSpPr>
          <p:nvPr>
            <p:ph idx="1"/>
          </p:nvPr>
        </p:nvSpPr>
        <p:spPr>
          <a:xfrm>
            <a:off x="-3048" y="1757548"/>
            <a:ext cx="9154579" cy="485700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Stresses on water resources are often attribute to </a:t>
            </a:r>
            <a:r>
              <a:rPr lang="en-US" altLang="zh-TW" sz="2400" dirty="0">
                <a:solidFill>
                  <a:srgbClr val="FF0000"/>
                </a:solidFill>
                <a:latin typeface="Times New Roman" panose="02020603050405020304" pitchFamily="18" charset="0"/>
                <a:cs typeface="Times New Roman" panose="02020603050405020304" pitchFamily="18" charset="0"/>
              </a:rPr>
              <a:t>increased demand</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longer droughts </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encroachment of saline waters </a:t>
            </a:r>
            <a:r>
              <a:rPr lang="en-US" altLang="zh-TW" sz="2400" dirty="0">
                <a:latin typeface="Times New Roman" panose="02020603050405020304" pitchFamily="18" charset="0"/>
                <a:cs typeface="Times New Roman" panose="02020603050405020304" pitchFamily="18" charset="0"/>
              </a:rPr>
              <a:t>or a combination of these factors </a:t>
            </a:r>
            <a:r>
              <a:rPr lang="en-US" altLang="zh-TW" sz="2000" dirty="0">
                <a:latin typeface="Times New Roman" panose="02020603050405020304" pitchFamily="18" charset="0"/>
                <a:cs typeface="Times New Roman" panose="02020603050405020304" pitchFamily="18" charset="0"/>
              </a:rPr>
              <a:t>(</a:t>
            </a:r>
            <a:r>
              <a:rPr lang="en-US" altLang="zh-TW" sz="2000" dirty="0" err="1">
                <a:latin typeface="Times New Roman" panose="02020603050405020304" pitchFamily="18" charset="0"/>
                <a:cs typeface="Times New Roman" panose="02020603050405020304" pitchFamily="18" charset="0"/>
              </a:rPr>
              <a:t>Zektser</a:t>
            </a:r>
            <a:r>
              <a:rPr lang="en-US" altLang="zh-TW" sz="2000" dirty="0">
                <a:latin typeface="Times New Roman" panose="02020603050405020304" pitchFamily="18" charset="0"/>
                <a:cs typeface="Times New Roman" panose="02020603050405020304" pitchFamily="18" charset="0"/>
              </a:rPr>
              <a:t> et al. 2005; Heywood et al. 2014; </a:t>
            </a:r>
            <a:r>
              <a:rPr lang="en-US" altLang="zh-TW" sz="2000" dirty="0" err="1">
                <a:latin typeface="Times New Roman" panose="02020603050405020304" pitchFamily="18" charset="0"/>
                <a:cs typeface="Times New Roman" panose="02020603050405020304" pitchFamily="18" charset="0"/>
              </a:rPr>
              <a:t>Borrok</a:t>
            </a:r>
            <a:r>
              <a:rPr lang="en-US" altLang="zh-TW" sz="2000" dirty="0">
                <a:latin typeface="Times New Roman" panose="02020603050405020304" pitchFamily="18" charset="0"/>
                <a:cs typeface="Times New Roman" panose="02020603050405020304" pitchFamily="18" charset="0"/>
              </a:rPr>
              <a:t> et al. 2018). </a:t>
            </a:r>
          </a:p>
          <a:p>
            <a:pPr algn="just"/>
            <a:endParaRPr lang="en-US" altLang="zh-TW" sz="2400" dirty="0">
              <a:latin typeface="Times New Roman" panose="02020603050405020304" pitchFamily="18" charset="0"/>
              <a:cs typeface="Times New Roman" panose="02020603050405020304" pitchFamily="18" charset="0"/>
            </a:endParaRPr>
          </a:p>
          <a:p>
            <a:pPr algn="just"/>
            <a:r>
              <a:rPr lang="en-US" altLang="zh-TW" sz="2400" dirty="0" err="1">
                <a:latin typeface="Times New Roman" panose="02020603050405020304" pitchFamily="18" charset="0"/>
                <a:cs typeface="Times New Roman" panose="02020603050405020304" pitchFamily="18" charset="0"/>
              </a:rPr>
              <a:t>Overpumping</a:t>
            </a:r>
            <a:r>
              <a:rPr lang="en-US" altLang="zh-TW" sz="2400" dirty="0">
                <a:latin typeface="Times New Roman" panose="02020603050405020304" pitchFamily="18" charset="0"/>
                <a:cs typeface="Times New Roman" panose="02020603050405020304" pitchFamily="18" charset="0"/>
              </a:rPr>
              <a:t> in coastal regions has led to consequences such as </a:t>
            </a:r>
            <a:r>
              <a:rPr lang="en-US" altLang="zh-TW" sz="2400" dirty="0">
                <a:solidFill>
                  <a:srgbClr val="FF0000"/>
                </a:solidFill>
                <a:latin typeface="Times New Roman" panose="02020603050405020304" pitchFamily="18" charset="0"/>
                <a:cs typeface="Times New Roman" panose="02020603050405020304" pitchFamily="18" charset="0"/>
              </a:rPr>
              <a:t>subsidence</a:t>
            </a:r>
            <a:r>
              <a:rPr lang="en-US" altLang="zh-TW" sz="2000" dirty="0">
                <a:latin typeface="Times New Roman" panose="02020603050405020304" pitchFamily="18" charset="0"/>
                <a:cs typeface="Times New Roman" panose="02020603050405020304" pitchFamily="18" charset="0"/>
              </a:rPr>
              <a:t>(e.g., </a:t>
            </a:r>
            <a:r>
              <a:rPr lang="en-US" altLang="zh-TW" sz="2000" dirty="0" err="1">
                <a:latin typeface="Times New Roman" panose="02020603050405020304" pitchFamily="18" charset="0"/>
                <a:cs typeface="Times New Roman" panose="02020603050405020304" pitchFamily="18" charset="0"/>
              </a:rPr>
              <a:t>Budhu</a:t>
            </a:r>
            <a:r>
              <a:rPr lang="en-US" altLang="zh-TW" sz="2000" dirty="0">
                <a:latin typeface="Times New Roman" panose="02020603050405020304" pitchFamily="18" charset="0"/>
                <a:cs typeface="Times New Roman" panose="02020603050405020304" pitchFamily="18" charset="0"/>
              </a:rPr>
              <a:t> and </a:t>
            </a:r>
            <a:r>
              <a:rPr lang="en-US" altLang="zh-TW" sz="2000" dirty="0" err="1">
                <a:latin typeface="Times New Roman" panose="02020603050405020304" pitchFamily="18" charset="0"/>
                <a:cs typeface="Times New Roman" panose="02020603050405020304" pitchFamily="18" charset="0"/>
              </a:rPr>
              <a:t>Adiyaman</a:t>
            </a:r>
            <a:r>
              <a:rPr lang="en-US" altLang="zh-TW" sz="2000" dirty="0">
                <a:latin typeface="Times New Roman" panose="02020603050405020304" pitchFamily="18" charset="0"/>
                <a:cs typeface="Times New Roman" panose="02020603050405020304" pitchFamily="18" charset="0"/>
              </a:rPr>
              <a:t> 2010; </a:t>
            </a:r>
            <a:r>
              <a:rPr lang="en-US" altLang="zh-TW" sz="2000" dirty="0" err="1">
                <a:latin typeface="Times New Roman" panose="02020603050405020304" pitchFamily="18" charset="0"/>
                <a:cs typeface="Times New Roman" panose="02020603050405020304" pitchFamily="18" charset="0"/>
              </a:rPr>
              <a:t>Dokka</a:t>
            </a:r>
            <a:r>
              <a:rPr lang="en-US" altLang="zh-TW" sz="2000" dirty="0">
                <a:latin typeface="Times New Roman" panose="02020603050405020304" pitchFamily="18" charset="0"/>
                <a:cs typeface="Times New Roman" panose="02020603050405020304" pitchFamily="18" charset="0"/>
              </a:rPr>
              <a:t> 2011; Jones et al. 2016)</a:t>
            </a:r>
            <a:r>
              <a:rPr lang="en-US" altLang="zh-TW" sz="2400" dirty="0">
                <a:latin typeface="Times New Roman" panose="02020603050405020304" pitchFamily="18" charset="0"/>
                <a:cs typeface="Times New Roman" panose="02020603050405020304" pitchFamily="18" charset="0"/>
              </a:rPr>
              <a:t> and </a:t>
            </a:r>
            <a:r>
              <a:rPr lang="en-US" altLang="zh-TW" sz="2400" dirty="0">
                <a:solidFill>
                  <a:srgbClr val="FF0000"/>
                </a:solidFill>
                <a:latin typeface="Times New Roman" panose="02020603050405020304" pitchFamily="18" charset="0"/>
                <a:cs typeface="Times New Roman" panose="02020603050405020304" pitchFamily="18" charset="0"/>
              </a:rPr>
              <a:t>saltwater intrusion </a:t>
            </a:r>
            <a:r>
              <a:rPr lang="en-US" altLang="zh-TW" sz="2400" dirty="0">
                <a:latin typeface="Times New Roman" panose="02020603050405020304" pitchFamily="18" charset="0"/>
                <a:cs typeface="Times New Roman" panose="02020603050405020304" pitchFamily="18" charset="0"/>
              </a:rPr>
              <a:t>often before there are any signs of water deficit </a:t>
            </a:r>
            <a:r>
              <a:rPr lang="en-US" altLang="zh-TW" sz="2000" dirty="0">
                <a:latin typeface="Times New Roman" panose="02020603050405020304" pitchFamily="18" charset="0"/>
                <a:cs typeface="Times New Roman" panose="02020603050405020304" pitchFamily="18" charset="0"/>
              </a:rPr>
              <a:t>(Agarwal et al. 2013; Ross and Hasnain 2018).</a:t>
            </a:r>
            <a:endParaRPr lang="zh-TW" altLang="en-US" sz="2000" dirty="0">
              <a:latin typeface="Times New Roman" panose="02020603050405020304" pitchFamily="18" charset="0"/>
              <a:cs typeface="Times New Roman" panose="02020603050405020304" pitchFamily="18" charset="0"/>
            </a:endParaRPr>
          </a:p>
          <a:p>
            <a:pPr algn="just"/>
            <a:endParaRPr lang="zh-TW" altLang="en-US" sz="2400" dirty="0"/>
          </a:p>
        </p:txBody>
      </p:sp>
      <p:pic>
        <p:nvPicPr>
          <p:cNvPr id="10" name="Picture 2" descr="一張含有 室外, 樹, 天空, 房屋 的圖片&#10;&#10;自動產生的描述">
            <a:extLst>
              <a:ext uri="{FF2B5EF4-FFF2-40B4-BE49-F238E27FC236}">
                <a16:creationId xmlns:a16="http://schemas.microsoft.com/office/drawing/2014/main" id="{7392F79B-5AEB-1EFD-0BAC-04A27878A3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54579" y="3672444"/>
            <a:ext cx="3037421" cy="2635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lustration of how the seaward movement of freshwater prevents seawater from encroaching coastal aquifers.">
            <a:extLst>
              <a:ext uri="{FF2B5EF4-FFF2-40B4-BE49-F238E27FC236}">
                <a16:creationId xmlns:a16="http://schemas.microsoft.com/office/drawing/2014/main" id="{BB7F99E3-5A90-270C-7204-21A5C6BD01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51531" y="1158337"/>
            <a:ext cx="3037421" cy="1976323"/>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a:extLst>
              <a:ext uri="{FF2B5EF4-FFF2-40B4-BE49-F238E27FC236}">
                <a16:creationId xmlns:a16="http://schemas.microsoft.com/office/drawing/2014/main" id="{D69FCFBD-742B-7D49-2775-EAE79599486E}"/>
              </a:ext>
            </a:extLst>
          </p:cNvPr>
          <p:cNvSpPr txBox="1"/>
          <p:nvPr/>
        </p:nvSpPr>
        <p:spPr>
          <a:xfrm>
            <a:off x="9151531" y="3059668"/>
            <a:ext cx="6115792" cy="369332"/>
          </a:xfrm>
          <a:prstGeom prst="rect">
            <a:avLst/>
          </a:prstGeom>
          <a:noFill/>
        </p:spPr>
        <p:txBody>
          <a:bodyPr wrap="square">
            <a:spAutoFit/>
          </a:bodyPr>
          <a:lstStyle/>
          <a:p>
            <a:r>
              <a:rPr lang="en-US" altLang="zh-TW" sz="1800" dirty="0">
                <a:latin typeface="Times New Roman" panose="02020603050405020304" pitchFamily="18" charset="0"/>
                <a:cs typeface="Times New Roman" panose="02020603050405020304" pitchFamily="18" charset="0"/>
              </a:rPr>
              <a:t>encroachment of saline waters</a:t>
            </a:r>
            <a:endParaRPr lang="zh-TW" altLang="en-US" dirty="0"/>
          </a:p>
        </p:txBody>
      </p:sp>
      <p:sp>
        <p:nvSpPr>
          <p:cNvPr id="15" name="文字方塊 14">
            <a:extLst>
              <a:ext uri="{FF2B5EF4-FFF2-40B4-BE49-F238E27FC236}">
                <a16:creationId xmlns:a16="http://schemas.microsoft.com/office/drawing/2014/main" id="{706D6B92-9E5B-AF42-DCF3-CDBD9787EC15}"/>
              </a:ext>
            </a:extLst>
          </p:cNvPr>
          <p:cNvSpPr txBox="1"/>
          <p:nvPr/>
        </p:nvSpPr>
        <p:spPr>
          <a:xfrm>
            <a:off x="10189029" y="6304002"/>
            <a:ext cx="1295400" cy="369332"/>
          </a:xfrm>
          <a:prstGeom prst="rect">
            <a:avLst/>
          </a:prstGeom>
          <a:noFill/>
        </p:spPr>
        <p:txBody>
          <a:bodyPr wrap="square">
            <a:spAutoFit/>
          </a:bodyPr>
          <a:lstStyle/>
          <a:p>
            <a:r>
              <a:rPr lang="en-US" altLang="zh-TW" sz="1800" dirty="0">
                <a:latin typeface="Times New Roman" panose="02020603050405020304" pitchFamily="18" charset="0"/>
                <a:cs typeface="Times New Roman" panose="02020603050405020304" pitchFamily="18" charset="0"/>
              </a:rPr>
              <a:t>subsidence</a:t>
            </a:r>
            <a:endParaRPr lang="zh-TW" altLang="en-US" dirty="0"/>
          </a:p>
        </p:txBody>
      </p:sp>
      <p:sp>
        <p:nvSpPr>
          <p:cNvPr id="16" name="文字方塊 15">
            <a:extLst>
              <a:ext uri="{FF2B5EF4-FFF2-40B4-BE49-F238E27FC236}">
                <a16:creationId xmlns:a16="http://schemas.microsoft.com/office/drawing/2014/main" id="{9DA08239-5884-F9C5-9DF6-24094C9F6D0D}"/>
              </a:ext>
            </a:extLst>
          </p:cNvPr>
          <p:cNvSpPr txBox="1"/>
          <p:nvPr/>
        </p:nvSpPr>
        <p:spPr>
          <a:xfrm>
            <a:off x="11778237" y="631267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4</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75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EBC86C-41CC-10D6-9C15-704C3596285B}"/>
              </a:ext>
            </a:extLst>
          </p:cNvPr>
          <p:cNvSpPr>
            <a:spLocks noGrp="1"/>
          </p:cNvSpPr>
          <p:nvPr>
            <p:ph type="title"/>
          </p:nvPr>
        </p:nvSpPr>
        <p:spPr>
          <a:xfrm>
            <a:off x="356260" y="365125"/>
            <a:ext cx="11269684" cy="996417"/>
          </a:xfrm>
        </p:spPr>
        <p:txBody>
          <a:bodyPr/>
          <a:lstStyle/>
          <a:p>
            <a:r>
              <a:rPr lang="en-US" altLang="zh-TW" dirty="0"/>
              <a:t>Water storage method</a:t>
            </a:r>
            <a:endParaRPr lang="zh-TW" altLang="en-US" dirty="0"/>
          </a:p>
        </p:txBody>
      </p:sp>
      <p:sp>
        <p:nvSpPr>
          <p:cNvPr id="5" name="矩形: 圓角 4">
            <a:extLst>
              <a:ext uri="{FF2B5EF4-FFF2-40B4-BE49-F238E27FC236}">
                <a16:creationId xmlns:a16="http://schemas.microsoft.com/office/drawing/2014/main" id="{9D756CE1-32F1-908C-0C53-4B63F8B870B1}"/>
              </a:ext>
            </a:extLst>
          </p:cNvPr>
          <p:cNvSpPr/>
          <p:nvPr/>
        </p:nvSpPr>
        <p:spPr>
          <a:xfrm>
            <a:off x="6808326" y="4552211"/>
            <a:ext cx="2857941" cy="137893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aquifer storage and recovery (ASR)</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矩形: 圓角 7">
            <a:extLst>
              <a:ext uri="{FF2B5EF4-FFF2-40B4-BE49-F238E27FC236}">
                <a16:creationId xmlns:a16="http://schemas.microsoft.com/office/drawing/2014/main" id="{B8D0CB06-B7C5-9354-0536-C6AF201FF484}"/>
              </a:ext>
            </a:extLst>
          </p:cNvPr>
          <p:cNvSpPr/>
          <p:nvPr/>
        </p:nvSpPr>
        <p:spPr>
          <a:xfrm>
            <a:off x="6808326" y="2997946"/>
            <a:ext cx="2857941" cy="137893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infiltration basins</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9" name="矩形: 圓角 8">
            <a:extLst>
              <a:ext uri="{FF2B5EF4-FFF2-40B4-BE49-F238E27FC236}">
                <a16:creationId xmlns:a16="http://schemas.microsoft.com/office/drawing/2014/main" id="{91F772A2-1A97-A8C6-1144-F44E51BCB061}"/>
              </a:ext>
            </a:extLst>
          </p:cNvPr>
          <p:cNvSpPr/>
          <p:nvPr/>
        </p:nvSpPr>
        <p:spPr>
          <a:xfrm>
            <a:off x="3077495" y="3777548"/>
            <a:ext cx="2857941" cy="137893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Times New Roman" panose="02020603050405020304" pitchFamily="18" charset="0"/>
                <a:cs typeface="Times New Roman" panose="02020603050405020304" pitchFamily="18" charset="0"/>
              </a:rPr>
              <a:t>managed aquifer recharge (MAR)</a:t>
            </a:r>
            <a:endParaRPr lang="zh-TW" altLang="en-US" sz="2400" dirty="0">
              <a:solidFill>
                <a:schemeClr val="tx1"/>
              </a:solidFill>
              <a:latin typeface="Times New Roman" panose="02020603050405020304" pitchFamily="18" charset="0"/>
              <a:cs typeface="Times New Roman" panose="02020603050405020304" pitchFamily="18" charset="0"/>
            </a:endParaRPr>
          </a:p>
        </p:txBody>
      </p:sp>
      <p:cxnSp>
        <p:nvCxnSpPr>
          <p:cNvPr id="11" name="接點: 肘形 10">
            <a:extLst>
              <a:ext uri="{FF2B5EF4-FFF2-40B4-BE49-F238E27FC236}">
                <a16:creationId xmlns:a16="http://schemas.microsoft.com/office/drawing/2014/main" id="{15DEDD78-CB33-FFFC-F00B-A98A45DE4C38}"/>
              </a:ext>
            </a:extLst>
          </p:cNvPr>
          <p:cNvCxnSpPr>
            <a:cxnSpLocks/>
            <a:stCxn id="9" idx="3"/>
            <a:endCxn id="8" idx="1"/>
          </p:cNvCxnSpPr>
          <p:nvPr/>
        </p:nvCxnSpPr>
        <p:spPr>
          <a:xfrm flipV="1">
            <a:off x="5935436" y="3687414"/>
            <a:ext cx="872890" cy="7796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接點: 肘形 13">
            <a:extLst>
              <a:ext uri="{FF2B5EF4-FFF2-40B4-BE49-F238E27FC236}">
                <a16:creationId xmlns:a16="http://schemas.microsoft.com/office/drawing/2014/main" id="{6EA00178-FC0C-6159-A65E-543B0F6EDA15}"/>
              </a:ext>
            </a:extLst>
          </p:cNvPr>
          <p:cNvCxnSpPr>
            <a:cxnSpLocks/>
            <a:stCxn id="9" idx="3"/>
            <a:endCxn id="5" idx="1"/>
          </p:cNvCxnSpPr>
          <p:nvPr/>
        </p:nvCxnSpPr>
        <p:spPr>
          <a:xfrm>
            <a:off x="5935436" y="4467016"/>
            <a:ext cx="872890" cy="7746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7A438AD9-0B77-3968-3529-FF53F5C98A27}"/>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5</a:t>
            </a:r>
            <a:endParaRPr lang="zh-TW" altLang="en-US" sz="2400" dirty="0">
              <a:latin typeface="Times New Roman" panose="02020603050405020304" pitchFamily="18" charset="0"/>
              <a:cs typeface="Times New Roman" panose="02020603050405020304" pitchFamily="18" charset="0"/>
            </a:endParaRPr>
          </a:p>
        </p:txBody>
      </p:sp>
      <p:sp>
        <p:nvSpPr>
          <p:cNvPr id="10" name="矩形: 圓角 9">
            <a:extLst>
              <a:ext uri="{FF2B5EF4-FFF2-40B4-BE49-F238E27FC236}">
                <a16:creationId xmlns:a16="http://schemas.microsoft.com/office/drawing/2014/main" id="{18F30806-BE5A-3AEE-47BF-80525BE80062}"/>
              </a:ext>
            </a:extLst>
          </p:cNvPr>
          <p:cNvSpPr/>
          <p:nvPr/>
        </p:nvSpPr>
        <p:spPr>
          <a:xfrm>
            <a:off x="3077495" y="1645928"/>
            <a:ext cx="2857941" cy="137893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FF0000"/>
                </a:solidFill>
                <a:latin typeface="Times New Roman" panose="02020603050405020304" pitchFamily="18" charset="0"/>
                <a:cs typeface="Times New Roman" panose="02020603050405020304" pitchFamily="18" charset="0"/>
              </a:rPr>
              <a:t>surface reservoir</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Picture 2" descr="石門水庫蓄水量突破7成鄭文燦嗨翻：桃園人辦到了| 生活新聞| 生活| 聯合新聞網">
            <a:extLst>
              <a:ext uri="{FF2B5EF4-FFF2-40B4-BE49-F238E27FC236}">
                <a16:creationId xmlns:a16="http://schemas.microsoft.com/office/drawing/2014/main" id="{0FB5C467-EF79-A90A-3498-CA449585E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1" t="15414" r="30614"/>
          <a:stretch/>
        </p:blipFill>
        <p:spPr bwMode="auto">
          <a:xfrm>
            <a:off x="5935436" y="980203"/>
            <a:ext cx="2143433" cy="1981877"/>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75E548B8-01D6-3C08-2D38-51B77F856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6267" y="1973403"/>
            <a:ext cx="2222959" cy="2452638"/>
          </a:xfrm>
          <a:prstGeom prst="rect">
            <a:avLst/>
          </a:prstGeom>
        </p:spPr>
      </p:pic>
      <p:pic>
        <p:nvPicPr>
          <p:cNvPr id="17" name="Picture 2" descr="Potential Adoption of Managed Aquifer Recharge Systems in the Corn Belt  Region | CARD Agricultural Policy Review">
            <a:extLst>
              <a:ext uri="{FF2B5EF4-FFF2-40B4-BE49-F238E27FC236}">
                <a16:creationId xmlns:a16="http://schemas.microsoft.com/office/drawing/2014/main" id="{E4D0E261-803E-5C52-CBC5-3A309117FF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47" b="2851"/>
          <a:stretch/>
        </p:blipFill>
        <p:spPr bwMode="auto">
          <a:xfrm>
            <a:off x="9645734" y="4640823"/>
            <a:ext cx="2570107" cy="157811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圓角 17">
            <a:extLst>
              <a:ext uri="{FF2B5EF4-FFF2-40B4-BE49-F238E27FC236}">
                <a16:creationId xmlns:a16="http://schemas.microsoft.com/office/drawing/2014/main" id="{D00D0904-3CE3-41B1-860F-610C9FBE321C}"/>
              </a:ext>
            </a:extLst>
          </p:cNvPr>
          <p:cNvSpPr/>
          <p:nvPr/>
        </p:nvSpPr>
        <p:spPr>
          <a:xfrm>
            <a:off x="0" y="2685662"/>
            <a:ext cx="2388361" cy="124442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latin typeface="Times New Roman" panose="02020603050405020304" pitchFamily="18" charset="0"/>
                <a:cs typeface="Times New Roman" panose="02020603050405020304" pitchFamily="18" charset="0"/>
              </a:rPr>
              <a:t>Water storage method</a:t>
            </a:r>
            <a:endParaRPr lang="zh-TW" altLang="en-US" sz="2400" dirty="0">
              <a:solidFill>
                <a:schemeClr val="tx1"/>
              </a:solidFill>
              <a:latin typeface="Times New Roman" panose="02020603050405020304" pitchFamily="18" charset="0"/>
              <a:cs typeface="Times New Roman" panose="02020603050405020304" pitchFamily="18" charset="0"/>
            </a:endParaRPr>
          </a:p>
        </p:txBody>
      </p:sp>
      <p:cxnSp>
        <p:nvCxnSpPr>
          <p:cNvPr id="19" name="接點: 肘形 18">
            <a:extLst>
              <a:ext uri="{FF2B5EF4-FFF2-40B4-BE49-F238E27FC236}">
                <a16:creationId xmlns:a16="http://schemas.microsoft.com/office/drawing/2014/main" id="{B233EB3F-FE89-FD35-1BC0-B93BFC352F91}"/>
              </a:ext>
            </a:extLst>
          </p:cNvPr>
          <p:cNvCxnSpPr>
            <a:cxnSpLocks/>
            <a:stCxn id="18" idx="3"/>
            <a:endCxn id="10" idx="1"/>
          </p:cNvCxnSpPr>
          <p:nvPr/>
        </p:nvCxnSpPr>
        <p:spPr>
          <a:xfrm flipV="1">
            <a:off x="2388361" y="2335396"/>
            <a:ext cx="689134" cy="9724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接點: 肘形 19">
            <a:extLst>
              <a:ext uri="{FF2B5EF4-FFF2-40B4-BE49-F238E27FC236}">
                <a16:creationId xmlns:a16="http://schemas.microsoft.com/office/drawing/2014/main" id="{ECD412F6-44BF-153C-D5BB-B30C3AF88903}"/>
              </a:ext>
            </a:extLst>
          </p:cNvPr>
          <p:cNvCxnSpPr>
            <a:cxnSpLocks/>
            <a:stCxn id="18" idx="3"/>
            <a:endCxn id="9" idx="1"/>
          </p:cNvCxnSpPr>
          <p:nvPr/>
        </p:nvCxnSpPr>
        <p:spPr>
          <a:xfrm>
            <a:off x="2388361" y="3307874"/>
            <a:ext cx="689134" cy="11591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71DE41-BFE2-C899-A8BA-91188A6700E7}"/>
              </a:ext>
            </a:extLst>
          </p:cNvPr>
          <p:cNvSpPr>
            <a:spLocks noGrp="1"/>
          </p:cNvSpPr>
          <p:nvPr>
            <p:ph type="title"/>
          </p:nvPr>
        </p:nvSpPr>
        <p:spPr>
          <a:xfrm>
            <a:off x="0" y="0"/>
            <a:ext cx="10515600" cy="1325563"/>
          </a:xfrm>
        </p:spPr>
        <p:txBody>
          <a:bodyPr/>
          <a:lstStyle/>
          <a:p>
            <a:r>
              <a:rPr lang="en-US" altLang="zh-TW" dirty="0"/>
              <a:t>Surface reservoir</a:t>
            </a:r>
            <a:endParaRPr lang="zh-TW" altLang="en-US" dirty="0"/>
          </a:p>
        </p:txBody>
      </p:sp>
      <p:sp>
        <p:nvSpPr>
          <p:cNvPr id="3" name="內容版面配置區 2">
            <a:extLst>
              <a:ext uri="{FF2B5EF4-FFF2-40B4-BE49-F238E27FC236}">
                <a16:creationId xmlns:a16="http://schemas.microsoft.com/office/drawing/2014/main" id="{B4F37368-6B85-A99F-5BB9-40238D1E554E}"/>
              </a:ext>
            </a:extLst>
          </p:cNvPr>
          <p:cNvSpPr>
            <a:spLocks noGrp="1"/>
          </p:cNvSpPr>
          <p:nvPr>
            <p:ph idx="1"/>
          </p:nvPr>
        </p:nvSpPr>
        <p:spPr>
          <a:xfrm>
            <a:off x="0" y="1800493"/>
            <a:ext cx="8710048" cy="3666242"/>
          </a:xfrm>
        </p:spPr>
        <p:txBody>
          <a:bodyPr>
            <a:noAutofit/>
          </a:bodyPr>
          <a:lstStyle/>
          <a:p>
            <a:pPr algn="just"/>
            <a:r>
              <a:rPr lang="en-US" altLang="zh-TW" sz="2400" dirty="0"/>
              <a:t>Surface reservoir is the most common water storage facility.</a:t>
            </a:r>
          </a:p>
          <a:p>
            <a:pPr algn="just"/>
            <a:endParaRPr lang="en-US" altLang="zh-TW" sz="2400" dirty="0"/>
          </a:p>
          <a:p>
            <a:pPr algn="just"/>
            <a:r>
              <a:rPr lang="en-US" altLang="zh-TW" sz="2400" dirty="0"/>
              <a:t>However, surface reservoirs is sometimes problematic due to </a:t>
            </a:r>
            <a:r>
              <a:rPr lang="en-US" altLang="zh-TW" sz="2400" dirty="0">
                <a:solidFill>
                  <a:srgbClr val="FF0000"/>
                </a:solidFill>
              </a:rPr>
              <a:t>concerns of land acquisition</a:t>
            </a:r>
            <a:r>
              <a:rPr lang="en-US" altLang="zh-TW" sz="2400" dirty="0"/>
              <a:t>, </a:t>
            </a:r>
            <a:r>
              <a:rPr lang="en-US" altLang="zh-TW" sz="2400" dirty="0">
                <a:solidFill>
                  <a:srgbClr val="FF0000"/>
                </a:solidFill>
              </a:rPr>
              <a:t>protection from contaminants</a:t>
            </a:r>
            <a:r>
              <a:rPr lang="en-US" altLang="zh-TW" sz="2400" dirty="0"/>
              <a:t>, and </a:t>
            </a:r>
            <a:r>
              <a:rPr lang="en-US" altLang="zh-TW" sz="2400" dirty="0">
                <a:solidFill>
                  <a:srgbClr val="FF0000"/>
                </a:solidFill>
              </a:rPr>
              <a:t>preventing significant evaporation</a:t>
            </a:r>
            <a:r>
              <a:rPr lang="en-US" altLang="zh-TW" sz="2400" dirty="0"/>
              <a:t> or </a:t>
            </a:r>
            <a:r>
              <a:rPr lang="en-US" altLang="zh-TW" sz="2400" dirty="0">
                <a:solidFill>
                  <a:srgbClr val="FF0000"/>
                </a:solidFill>
              </a:rPr>
              <a:t>seepage losses </a:t>
            </a:r>
            <a:r>
              <a:rPr lang="en-US" altLang="zh-TW" sz="2000" dirty="0"/>
              <a:t>(CDM Federal Programs Corporation 2017).</a:t>
            </a:r>
          </a:p>
          <a:p>
            <a:pPr algn="just"/>
            <a:endParaRPr lang="en-US" altLang="zh-TW" sz="2400" dirty="0"/>
          </a:p>
          <a:p>
            <a:pPr algn="just"/>
            <a:r>
              <a:rPr lang="en-US" altLang="zh-TW" sz="2400" dirty="0"/>
              <a:t> Moreover, the </a:t>
            </a:r>
            <a:r>
              <a:rPr lang="en-US" altLang="zh-TW" sz="2400" dirty="0">
                <a:solidFill>
                  <a:srgbClr val="FF0000"/>
                </a:solidFill>
              </a:rPr>
              <a:t>relatively flat-lying land in coastal regions </a:t>
            </a:r>
            <a:r>
              <a:rPr lang="en-US" altLang="zh-TW" sz="2400" dirty="0"/>
              <a:t>presents a challenge to the construction of reservoirs. </a:t>
            </a:r>
          </a:p>
        </p:txBody>
      </p:sp>
      <p:pic>
        <p:nvPicPr>
          <p:cNvPr id="4" name="Picture 2" descr="石門水庫蓄水量突破7成鄭文燦嗨翻：桃園人辦到了| 生活新聞| 生活| 聯合新聞網">
            <a:extLst>
              <a:ext uri="{FF2B5EF4-FFF2-40B4-BE49-F238E27FC236}">
                <a16:creationId xmlns:a16="http://schemas.microsoft.com/office/drawing/2014/main" id="{19C024CE-2BA2-7CBD-24E7-FAD26EB64A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1" t="15414" r="30614"/>
          <a:stretch/>
        </p:blipFill>
        <p:spPr bwMode="auto">
          <a:xfrm>
            <a:off x="8710048" y="2805323"/>
            <a:ext cx="3481952" cy="321951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AA6B35D8-0DED-3E52-8023-830892A2E0CF}"/>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6</a:t>
            </a:r>
            <a:endParaRPr lang="zh-TW" altLang="en-US" sz="2400" dirty="0">
              <a:latin typeface="Times New Roman" panose="02020603050405020304" pitchFamily="18" charset="0"/>
              <a:cs typeface="Times New Roman" panose="02020603050405020304" pitchFamily="18" charset="0"/>
            </a:endParaRPr>
          </a:p>
        </p:txBody>
      </p:sp>
      <p:sp>
        <p:nvSpPr>
          <p:cNvPr id="10" name="矩形: 圓角 9">
            <a:extLst>
              <a:ext uri="{FF2B5EF4-FFF2-40B4-BE49-F238E27FC236}">
                <a16:creationId xmlns:a16="http://schemas.microsoft.com/office/drawing/2014/main" id="{86482DD5-E5B7-4852-28DA-668A3412A05D}"/>
              </a:ext>
            </a:extLst>
          </p:cNvPr>
          <p:cNvSpPr/>
          <p:nvPr/>
        </p:nvSpPr>
        <p:spPr>
          <a:xfrm>
            <a:off x="10408811" y="19171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(ASR)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1" name="矩形: 圓角 10">
            <a:extLst>
              <a:ext uri="{FF2B5EF4-FFF2-40B4-BE49-F238E27FC236}">
                <a16:creationId xmlns:a16="http://schemas.microsoft.com/office/drawing/2014/main" id="{579619D2-065B-9F2D-15E9-B2002B86760C}"/>
              </a:ext>
            </a:extLst>
          </p:cNvPr>
          <p:cNvSpPr/>
          <p:nvPr/>
        </p:nvSpPr>
        <p:spPr>
          <a:xfrm>
            <a:off x="10408811" y="874980"/>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infiltration basins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2" name="矩形: 圓角 11">
            <a:extLst>
              <a:ext uri="{FF2B5EF4-FFF2-40B4-BE49-F238E27FC236}">
                <a16:creationId xmlns:a16="http://schemas.microsoft.com/office/drawing/2014/main" id="{052F6808-5DA0-6FDA-2FEB-7C696EC29CA1}"/>
              </a:ext>
            </a:extLst>
          </p:cNvPr>
          <p:cNvSpPr/>
          <p:nvPr/>
        </p:nvSpPr>
        <p:spPr>
          <a:xfrm>
            <a:off x="8545081" y="13990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(MAR)</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3" name="接點: 肘形 12">
            <a:extLst>
              <a:ext uri="{FF2B5EF4-FFF2-40B4-BE49-F238E27FC236}">
                <a16:creationId xmlns:a16="http://schemas.microsoft.com/office/drawing/2014/main" id="{C3A5BD83-29B3-5175-2DB4-04486CE715E2}"/>
              </a:ext>
            </a:extLst>
          </p:cNvPr>
          <p:cNvCxnSpPr>
            <a:cxnSpLocks/>
            <a:stCxn id="12" idx="3"/>
            <a:endCxn id="11" idx="1"/>
          </p:cNvCxnSpPr>
          <p:nvPr/>
        </p:nvCxnSpPr>
        <p:spPr>
          <a:xfrm flipV="1">
            <a:off x="10226482" y="1325563"/>
            <a:ext cx="182329" cy="5240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接點: 肘形 13">
            <a:extLst>
              <a:ext uri="{FF2B5EF4-FFF2-40B4-BE49-F238E27FC236}">
                <a16:creationId xmlns:a16="http://schemas.microsoft.com/office/drawing/2014/main" id="{AB674684-3C84-1EF2-913D-2C3163412AA7}"/>
              </a:ext>
            </a:extLst>
          </p:cNvPr>
          <p:cNvCxnSpPr>
            <a:cxnSpLocks/>
            <a:stCxn id="12" idx="3"/>
            <a:endCxn id="10" idx="1"/>
          </p:cNvCxnSpPr>
          <p:nvPr/>
        </p:nvCxnSpPr>
        <p:spPr>
          <a:xfrm>
            <a:off x="10226482" y="1849601"/>
            <a:ext cx="182329" cy="518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圓角 15">
            <a:extLst>
              <a:ext uri="{FF2B5EF4-FFF2-40B4-BE49-F238E27FC236}">
                <a16:creationId xmlns:a16="http://schemas.microsoft.com/office/drawing/2014/main" id="{A6C3C09A-0E34-9A30-0290-058263EB479C}"/>
              </a:ext>
            </a:extLst>
          </p:cNvPr>
          <p:cNvSpPr/>
          <p:nvPr/>
        </p:nvSpPr>
        <p:spPr>
          <a:xfrm>
            <a:off x="8537867" y="29323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FF0000"/>
                </a:solidFill>
                <a:latin typeface="Times New Roman" panose="02020603050405020304" pitchFamily="18" charset="0"/>
                <a:cs typeface="Times New Roman" panose="02020603050405020304" pitchFamily="18" charset="0"/>
              </a:rPr>
              <a:t>surface reservoir</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79699D48-72F8-F325-D7B1-CF2C06313083}"/>
              </a:ext>
            </a:extLst>
          </p:cNvPr>
          <p:cNvSpPr/>
          <p:nvPr/>
        </p:nvSpPr>
        <p:spPr>
          <a:xfrm>
            <a:off x="6957617" y="918933"/>
            <a:ext cx="1405135" cy="8132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Water storage method</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8" name="接點: 肘形 17">
            <a:extLst>
              <a:ext uri="{FF2B5EF4-FFF2-40B4-BE49-F238E27FC236}">
                <a16:creationId xmlns:a16="http://schemas.microsoft.com/office/drawing/2014/main" id="{849A76CB-7A3E-0699-996C-46AF42557BC7}"/>
              </a:ext>
            </a:extLst>
          </p:cNvPr>
          <p:cNvCxnSpPr>
            <a:cxnSpLocks/>
            <a:stCxn id="17" idx="3"/>
            <a:endCxn id="16" idx="1"/>
          </p:cNvCxnSpPr>
          <p:nvPr/>
        </p:nvCxnSpPr>
        <p:spPr>
          <a:xfrm flipV="1">
            <a:off x="8362752" y="743821"/>
            <a:ext cx="175115" cy="5817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接點: 肘形 18">
            <a:extLst>
              <a:ext uri="{FF2B5EF4-FFF2-40B4-BE49-F238E27FC236}">
                <a16:creationId xmlns:a16="http://schemas.microsoft.com/office/drawing/2014/main" id="{84D24A74-8B28-82EE-8795-60D73338A77D}"/>
              </a:ext>
            </a:extLst>
          </p:cNvPr>
          <p:cNvCxnSpPr>
            <a:cxnSpLocks/>
            <a:stCxn id="17" idx="3"/>
            <a:endCxn id="12" idx="1"/>
          </p:cNvCxnSpPr>
          <p:nvPr/>
        </p:nvCxnSpPr>
        <p:spPr>
          <a:xfrm>
            <a:off x="8362752" y="1325563"/>
            <a:ext cx="182329" cy="5240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2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C5E8FA-D009-95FA-C978-3509DACA255D}"/>
              </a:ext>
            </a:extLst>
          </p:cNvPr>
          <p:cNvSpPr>
            <a:spLocks noGrp="1"/>
          </p:cNvSpPr>
          <p:nvPr>
            <p:ph type="title"/>
          </p:nvPr>
        </p:nvSpPr>
        <p:spPr>
          <a:xfrm>
            <a:off x="0" y="174830"/>
            <a:ext cx="11311247" cy="1012413"/>
          </a:xfrm>
        </p:spPr>
        <p:txBody>
          <a:bodyPr/>
          <a:lstStyle/>
          <a:p>
            <a:r>
              <a:rPr lang="en-US" altLang="zh-TW" sz="4400" dirty="0"/>
              <a:t>Infiltration basins</a:t>
            </a:r>
            <a:endParaRPr lang="zh-TW" altLang="en-US" dirty="0"/>
          </a:p>
        </p:txBody>
      </p:sp>
      <p:sp>
        <p:nvSpPr>
          <p:cNvPr id="3" name="內容版面配置區 2">
            <a:extLst>
              <a:ext uri="{FF2B5EF4-FFF2-40B4-BE49-F238E27FC236}">
                <a16:creationId xmlns:a16="http://schemas.microsoft.com/office/drawing/2014/main" id="{D694E526-12BA-8835-843A-EDA0BED2E097}"/>
              </a:ext>
            </a:extLst>
          </p:cNvPr>
          <p:cNvSpPr>
            <a:spLocks noGrp="1"/>
          </p:cNvSpPr>
          <p:nvPr>
            <p:ph idx="1"/>
          </p:nvPr>
        </p:nvSpPr>
        <p:spPr>
          <a:xfrm>
            <a:off x="0" y="2132860"/>
            <a:ext cx="8722463" cy="2399811"/>
          </a:xfrm>
        </p:spPr>
        <p:txBody>
          <a:bodyPr>
            <a:normAutofit/>
          </a:bodyPr>
          <a:lstStyle/>
          <a:p>
            <a:pPr algn="just"/>
            <a:r>
              <a:rPr lang="en-US" altLang="zh-TW" sz="2400" dirty="0"/>
              <a:t>Infiltration basins are used to increase </a:t>
            </a:r>
            <a:r>
              <a:rPr lang="en-US" altLang="zh-TW" sz="2400" dirty="0">
                <a:solidFill>
                  <a:srgbClr val="FF0000"/>
                </a:solidFill>
              </a:rPr>
              <a:t>natural recharge </a:t>
            </a:r>
            <a:r>
              <a:rPr lang="en-US" altLang="zh-TW" sz="2400" dirty="0"/>
              <a:t>for replenishing the aquifer</a:t>
            </a:r>
          </a:p>
          <a:p>
            <a:pPr algn="just"/>
            <a:endParaRPr lang="en-US" altLang="zh-TW" sz="2400" dirty="0"/>
          </a:p>
          <a:p>
            <a:pPr algn="just"/>
            <a:r>
              <a:rPr lang="en-US" altLang="zh-TW" sz="2400" dirty="0"/>
              <a:t> But these basins are only efficient for </a:t>
            </a:r>
            <a:r>
              <a:rPr lang="en-US" altLang="zh-TW" sz="2400" dirty="0">
                <a:solidFill>
                  <a:srgbClr val="FF0000"/>
                </a:solidFill>
              </a:rPr>
              <a:t>highly permeable</a:t>
            </a:r>
            <a:r>
              <a:rPr lang="en-US" altLang="zh-TW" sz="2400" dirty="0"/>
              <a:t> or </a:t>
            </a:r>
            <a:r>
              <a:rPr lang="en-US" altLang="zh-TW" sz="2400" dirty="0">
                <a:solidFill>
                  <a:srgbClr val="FF0000"/>
                </a:solidFill>
              </a:rPr>
              <a:t>unconfined aquifers</a:t>
            </a:r>
            <a:r>
              <a:rPr lang="en-US" altLang="zh-TW" sz="2400" dirty="0"/>
              <a:t> and </a:t>
            </a:r>
            <a:r>
              <a:rPr lang="en-US" altLang="zh-TW" sz="2400" dirty="0">
                <a:solidFill>
                  <a:srgbClr val="FF0000"/>
                </a:solidFill>
              </a:rPr>
              <a:t>require ample land space and maintenance </a:t>
            </a:r>
            <a:r>
              <a:rPr lang="en-US" altLang="zh-TW" sz="2400" dirty="0"/>
              <a:t>(Dillon et al., 2009). </a:t>
            </a:r>
          </a:p>
          <a:p>
            <a:pPr algn="just"/>
            <a:endParaRPr lang="en-US" altLang="zh-TW" sz="2400" dirty="0"/>
          </a:p>
          <a:p>
            <a:pPr algn="just"/>
            <a:endParaRPr lang="zh-TW" altLang="en-US" sz="2400" dirty="0"/>
          </a:p>
        </p:txBody>
      </p:sp>
      <p:pic>
        <p:nvPicPr>
          <p:cNvPr id="6" name="圖片 5">
            <a:extLst>
              <a:ext uri="{FF2B5EF4-FFF2-40B4-BE49-F238E27FC236}">
                <a16:creationId xmlns:a16="http://schemas.microsoft.com/office/drawing/2014/main" id="{029CB3DE-7492-7313-6951-BAD6E877E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871" y="2790661"/>
            <a:ext cx="3212933" cy="3544896"/>
          </a:xfrm>
          <a:prstGeom prst="rect">
            <a:avLst/>
          </a:prstGeom>
        </p:spPr>
      </p:pic>
      <p:sp>
        <p:nvSpPr>
          <p:cNvPr id="8" name="文字方塊 7">
            <a:extLst>
              <a:ext uri="{FF2B5EF4-FFF2-40B4-BE49-F238E27FC236}">
                <a16:creationId xmlns:a16="http://schemas.microsoft.com/office/drawing/2014/main" id="{EC94A8BC-0DD1-2983-F357-C75AE662E62E}"/>
              </a:ext>
            </a:extLst>
          </p:cNvPr>
          <p:cNvSpPr txBox="1"/>
          <p:nvPr/>
        </p:nvSpPr>
        <p:spPr>
          <a:xfrm>
            <a:off x="11704872" y="629514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7</a:t>
            </a:r>
            <a:endParaRPr lang="zh-TW" altLang="en-US" sz="2400" dirty="0">
              <a:latin typeface="Times New Roman" panose="02020603050405020304" pitchFamily="18" charset="0"/>
              <a:cs typeface="Times New Roman" panose="02020603050405020304" pitchFamily="18" charset="0"/>
            </a:endParaRPr>
          </a:p>
        </p:txBody>
      </p:sp>
      <p:sp>
        <p:nvSpPr>
          <p:cNvPr id="7" name="矩形: 圓角 6">
            <a:extLst>
              <a:ext uri="{FF2B5EF4-FFF2-40B4-BE49-F238E27FC236}">
                <a16:creationId xmlns:a16="http://schemas.microsoft.com/office/drawing/2014/main" id="{125229DD-F724-6097-2353-E107A1A260BE}"/>
              </a:ext>
            </a:extLst>
          </p:cNvPr>
          <p:cNvSpPr/>
          <p:nvPr/>
        </p:nvSpPr>
        <p:spPr>
          <a:xfrm>
            <a:off x="10408811" y="19171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(ASR)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9" name="矩形: 圓角 8">
            <a:extLst>
              <a:ext uri="{FF2B5EF4-FFF2-40B4-BE49-F238E27FC236}">
                <a16:creationId xmlns:a16="http://schemas.microsoft.com/office/drawing/2014/main" id="{EADC9214-47C9-51BB-B823-4395770BA7CD}"/>
              </a:ext>
            </a:extLst>
          </p:cNvPr>
          <p:cNvSpPr/>
          <p:nvPr/>
        </p:nvSpPr>
        <p:spPr>
          <a:xfrm>
            <a:off x="10408811" y="874980"/>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FF0000"/>
                </a:solidFill>
                <a:latin typeface="Times New Roman" panose="02020603050405020304" pitchFamily="18" charset="0"/>
                <a:cs typeface="Times New Roman" panose="02020603050405020304" pitchFamily="18" charset="0"/>
              </a:rPr>
              <a:t>infiltration basins</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10" name="矩形: 圓角 9">
            <a:extLst>
              <a:ext uri="{FF2B5EF4-FFF2-40B4-BE49-F238E27FC236}">
                <a16:creationId xmlns:a16="http://schemas.microsoft.com/office/drawing/2014/main" id="{F6EFA28E-7200-F5CD-68EB-EEE6EE0476EB}"/>
              </a:ext>
            </a:extLst>
          </p:cNvPr>
          <p:cNvSpPr/>
          <p:nvPr/>
        </p:nvSpPr>
        <p:spPr>
          <a:xfrm>
            <a:off x="8545081" y="13990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(MAR)</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1" name="接點: 肘形 10">
            <a:extLst>
              <a:ext uri="{FF2B5EF4-FFF2-40B4-BE49-F238E27FC236}">
                <a16:creationId xmlns:a16="http://schemas.microsoft.com/office/drawing/2014/main" id="{615578A7-AA38-EF17-AFE8-8D3A7B499547}"/>
              </a:ext>
            </a:extLst>
          </p:cNvPr>
          <p:cNvCxnSpPr>
            <a:cxnSpLocks/>
            <a:stCxn id="10" idx="3"/>
            <a:endCxn id="9" idx="1"/>
          </p:cNvCxnSpPr>
          <p:nvPr/>
        </p:nvCxnSpPr>
        <p:spPr>
          <a:xfrm flipV="1">
            <a:off x="10226482" y="1325563"/>
            <a:ext cx="182329" cy="5240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接點: 肘形 11">
            <a:extLst>
              <a:ext uri="{FF2B5EF4-FFF2-40B4-BE49-F238E27FC236}">
                <a16:creationId xmlns:a16="http://schemas.microsoft.com/office/drawing/2014/main" id="{12CF9328-9CDB-CCEE-6EAE-DF4451383D18}"/>
              </a:ext>
            </a:extLst>
          </p:cNvPr>
          <p:cNvCxnSpPr>
            <a:cxnSpLocks/>
            <a:stCxn id="10" idx="3"/>
            <a:endCxn id="7" idx="1"/>
          </p:cNvCxnSpPr>
          <p:nvPr/>
        </p:nvCxnSpPr>
        <p:spPr>
          <a:xfrm>
            <a:off x="10226482" y="1849601"/>
            <a:ext cx="182329" cy="518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id="{B4938435-0114-FC6F-23F9-F4FC523E413C}"/>
              </a:ext>
            </a:extLst>
          </p:cNvPr>
          <p:cNvSpPr/>
          <p:nvPr/>
        </p:nvSpPr>
        <p:spPr>
          <a:xfrm>
            <a:off x="8537867" y="29323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surface reservoir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4" name="矩形: 圓角 13">
            <a:extLst>
              <a:ext uri="{FF2B5EF4-FFF2-40B4-BE49-F238E27FC236}">
                <a16:creationId xmlns:a16="http://schemas.microsoft.com/office/drawing/2014/main" id="{352AAB87-441B-3B84-1805-E3BC596D171C}"/>
              </a:ext>
            </a:extLst>
          </p:cNvPr>
          <p:cNvSpPr/>
          <p:nvPr/>
        </p:nvSpPr>
        <p:spPr>
          <a:xfrm>
            <a:off x="6957617" y="918933"/>
            <a:ext cx="1405135" cy="8132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Water storage method</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5" name="接點: 肘形 14">
            <a:extLst>
              <a:ext uri="{FF2B5EF4-FFF2-40B4-BE49-F238E27FC236}">
                <a16:creationId xmlns:a16="http://schemas.microsoft.com/office/drawing/2014/main" id="{AE7AE464-A8FC-7BFB-7ED4-4D881F21EAA0}"/>
              </a:ext>
            </a:extLst>
          </p:cNvPr>
          <p:cNvCxnSpPr>
            <a:cxnSpLocks/>
            <a:stCxn id="14" idx="3"/>
            <a:endCxn id="13" idx="1"/>
          </p:cNvCxnSpPr>
          <p:nvPr/>
        </p:nvCxnSpPr>
        <p:spPr>
          <a:xfrm flipV="1">
            <a:off x="8362752" y="743821"/>
            <a:ext cx="175115" cy="5817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接點: 肘形 15">
            <a:extLst>
              <a:ext uri="{FF2B5EF4-FFF2-40B4-BE49-F238E27FC236}">
                <a16:creationId xmlns:a16="http://schemas.microsoft.com/office/drawing/2014/main" id="{A1BA0698-DB99-4D7A-EF3A-B1018E2EAAD1}"/>
              </a:ext>
            </a:extLst>
          </p:cNvPr>
          <p:cNvCxnSpPr>
            <a:cxnSpLocks/>
            <a:stCxn id="14" idx="3"/>
            <a:endCxn id="10" idx="1"/>
          </p:cNvCxnSpPr>
          <p:nvPr/>
        </p:nvCxnSpPr>
        <p:spPr>
          <a:xfrm>
            <a:off x="8362752" y="1325563"/>
            <a:ext cx="182329" cy="5240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25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C5E8FA-D009-95FA-C978-3509DACA255D}"/>
              </a:ext>
            </a:extLst>
          </p:cNvPr>
          <p:cNvSpPr>
            <a:spLocks noGrp="1"/>
          </p:cNvSpPr>
          <p:nvPr>
            <p:ph type="title"/>
          </p:nvPr>
        </p:nvSpPr>
        <p:spPr>
          <a:xfrm>
            <a:off x="0" y="174830"/>
            <a:ext cx="11311247" cy="1012413"/>
          </a:xfrm>
        </p:spPr>
        <p:txBody>
          <a:bodyPr/>
          <a:lstStyle/>
          <a:p>
            <a:r>
              <a:rPr lang="en-US" altLang="zh-TW" dirty="0"/>
              <a:t>A</a:t>
            </a:r>
            <a:r>
              <a:rPr lang="en-US" altLang="zh-TW" sz="4400" dirty="0"/>
              <a:t>quifer storage and recovery (ASR) </a:t>
            </a:r>
            <a:endParaRPr lang="zh-TW" altLang="en-US" dirty="0"/>
          </a:p>
        </p:txBody>
      </p:sp>
      <p:sp>
        <p:nvSpPr>
          <p:cNvPr id="3" name="內容版面配置區 2">
            <a:extLst>
              <a:ext uri="{FF2B5EF4-FFF2-40B4-BE49-F238E27FC236}">
                <a16:creationId xmlns:a16="http://schemas.microsoft.com/office/drawing/2014/main" id="{D694E526-12BA-8835-843A-EDA0BED2E097}"/>
              </a:ext>
            </a:extLst>
          </p:cNvPr>
          <p:cNvSpPr>
            <a:spLocks noGrp="1"/>
          </p:cNvSpPr>
          <p:nvPr>
            <p:ph idx="1"/>
          </p:nvPr>
        </p:nvSpPr>
        <p:spPr>
          <a:xfrm>
            <a:off x="1" y="1573161"/>
            <a:ext cx="7983794" cy="5183647"/>
          </a:xfrm>
        </p:spPr>
        <p:txBody>
          <a:bodyPr>
            <a:normAutofit/>
          </a:bodyPr>
          <a:lstStyle/>
          <a:p>
            <a:pPr algn="just"/>
            <a:endParaRPr lang="en-US" altLang="zh-TW" sz="2400" dirty="0"/>
          </a:p>
          <a:p>
            <a:pPr algn="just"/>
            <a:r>
              <a:rPr lang="en-US" altLang="zh-TW" sz="2400" dirty="0"/>
              <a:t>ASR is based on collecting excess water from surface sources and </a:t>
            </a:r>
            <a:r>
              <a:rPr lang="en-US" altLang="zh-TW" sz="2400" dirty="0">
                <a:solidFill>
                  <a:srgbClr val="FF0000"/>
                </a:solidFill>
              </a:rPr>
              <a:t>injecting it into a subsurface aquifer </a:t>
            </a:r>
            <a:r>
              <a:rPr lang="en-US" altLang="zh-TW" sz="2400" dirty="0"/>
              <a:t>to be stored for anticipated use (CDM Federal Programs Corporation 2017).</a:t>
            </a:r>
          </a:p>
          <a:p>
            <a:pPr algn="just"/>
            <a:endParaRPr lang="en-US" altLang="zh-TW" sz="2400" dirty="0"/>
          </a:p>
          <a:p>
            <a:pPr algn="just"/>
            <a:r>
              <a:rPr lang="en-US" altLang="zh-TW" sz="2400" dirty="0"/>
              <a:t> This method is versatile since it can be applied most anywhere, with all types of aquifers, and requires </a:t>
            </a:r>
            <a:r>
              <a:rPr lang="en-US" altLang="zh-TW" sz="2400" dirty="0">
                <a:solidFill>
                  <a:srgbClr val="FF0000"/>
                </a:solidFill>
              </a:rPr>
              <a:t>just little land space</a:t>
            </a:r>
            <a:r>
              <a:rPr lang="en-US" altLang="zh-TW" sz="2400" dirty="0"/>
              <a:t>. (Kelly et al., 2013; Webb 2015).</a:t>
            </a:r>
          </a:p>
          <a:p>
            <a:pPr algn="just"/>
            <a:endParaRPr lang="en-US" altLang="zh-TW" sz="2400" dirty="0"/>
          </a:p>
          <a:p>
            <a:pPr algn="just"/>
            <a:r>
              <a:rPr lang="en-US" altLang="zh-TW" sz="2400" dirty="0">
                <a:solidFill>
                  <a:srgbClr val="FF0000"/>
                </a:solidFill>
                <a:latin typeface="Times New Roman" panose="02020603050405020304" pitchFamily="18" charset="0"/>
                <a:cs typeface="Times New Roman" panose="02020603050405020304" pitchFamily="18" charset="0"/>
              </a:rPr>
              <a:t>mitigate demand the stress of water</a:t>
            </a:r>
          </a:p>
          <a:p>
            <a:pPr algn="just"/>
            <a:r>
              <a:rPr lang="en-US" altLang="zh-TW" sz="2400" dirty="0">
                <a:solidFill>
                  <a:srgbClr val="FF0000"/>
                </a:solidFill>
                <a:latin typeface="Times New Roman" panose="02020603050405020304" pitchFamily="18" charset="0"/>
                <a:cs typeface="Times New Roman" panose="02020603050405020304" pitchFamily="18" charset="0"/>
              </a:rPr>
              <a:t>protect the aquifer against increasing saltwater intrusion </a:t>
            </a:r>
          </a:p>
          <a:p>
            <a:pPr algn="just"/>
            <a:r>
              <a:rPr lang="en-US" altLang="zh-TW" sz="2400" dirty="0">
                <a:solidFill>
                  <a:srgbClr val="FF0000"/>
                </a:solidFill>
                <a:latin typeface="Times New Roman" panose="02020603050405020304" pitchFamily="18" charset="0"/>
                <a:cs typeface="Times New Roman" panose="02020603050405020304" pitchFamily="18" charset="0"/>
              </a:rPr>
              <a:t>Subsidence</a:t>
            </a:r>
            <a:endParaRPr lang="en-US" altLang="zh-TW" sz="2400" dirty="0">
              <a:solidFill>
                <a:srgbClr val="FF0000"/>
              </a:solidFill>
            </a:endParaRPr>
          </a:p>
          <a:p>
            <a:pPr algn="just"/>
            <a:endParaRPr lang="zh-TW" altLang="en-US" sz="2400" dirty="0"/>
          </a:p>
          <a:p>
            <a:pPr algn="just"/>
            <a:endParaRPr lang="zh-TW" altLang="en-US" sz="2400" dirty="0"/>
          </a:p>
        </p:txBody>
      </p:sp>
      <p:pic>
        <p:nvPicPr>
          <p:cNvPr id="4" name="Picture 2" descr="Potential Adoption of Managed Aquifer Recharge Systems in the Corn Belt  Region | CARD Agricultural Policy Review">
            <a:extLst>
              <a:ext uri="{FF2B5EF4-FFF2-40B4-BE49-F238E27FC236}">
                <a16:creationId xmlns:a16="http://schemas.microsoft.com/office/drawing/2014/main" id="{7C61F020-7733-5FE4-8808-47FC03CDA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47" b="2851"/>
          <a:stretch/>
        </p:blipFill>
        <p:spPr bwMode="auto">
          <a:xfrm>
            <a:off x="8082115" y="3293806"/>
            <a:ext cx="4119347" cy="2645261"/>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EC94A8BC-0DD1-2983-F357-C75AE662E62E}"/>
              </a:ext>
            </a:extLst>
          </p:cNvPr>
          <p:cNvSpPr txBox="1"/>
          <p:nvPr/>
        </p:nvSpPr>
        <p:spPr>
          <a:xfrm>
            <a:off x="11704872" y="629514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8</a:t>
            </a:r>
            <a:endParaRPr lang="zh-TW" altLang="en-US" sz="2400" dirty="0">
              <a:latin typeface="Times New Roman" panose="02020603050405020304" pitchFamily="18" charset="0"/>
              <a:cs typeface="Times New Roman" panose="02020603050405020304" pitchFamily="18" charset="0"/>
            </a:endParaRPr>
          </a:p>
        </p:txBody>
      </p:sp>
      <p:sp>
        <p:nvSpPr>
          <p:cNvPr id="6" name="矩形: 圓角 5">
            <a:extLst>
              <a:ext uri="{FF2B5EF4-FFF2-40B4-BE49-F238E27FC236}">
                <a16:creationId xmlns:a16="http://schemas.microsoft.com/office/drawing/2014/main" id="{7B636B27-B023-534D-0B72-9131E5FDD8B3}"/>
              </a:ext>
            </a:extLst>
          </p:cNvPr>
          <p:cNvSpPr/>
          <p:nvPr/>
        </p:nvSpPr>
        <p:spPr>
          <a:xfrm>
            <a:off x="10408811" y="19171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FF0000"/>
                </a:solidFill>
                <a:latin typeface="Times New Roman" panose="02020603050405020304" pitchFamily="18" charset="0"/>
                <a:cs typeface="Times New Roman" panose="02020603050405020304" pitchFamily="18" charset="0"/>
              </a:rPr>
              <a:t>(ASR)</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7" name="矩形: 圓角 6">
            <a:extLst>
              <a:ext uri="{FF2B5EF4-FFF2-40B4-BE49-F238E27FC236}">
                <a16:creationId xmlns:a16="http://schemas.microsoft.com/office/drawing/2014/main" id="{3C8922E4-65B5-9A38-21EC-0D2AEA7ACD20}"/>
              </a:ext>
            </a:extLst>
          </p:cNvPr>
          <p:cNvSpPr/>
          <p:nvPr/>
        </p:nvSpPr>
        <p:spPr>
          <a:xfrm>
            <a:off x="10408811" y="874980"/>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infiltration basins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9" name="矩形: 圓角 8">
            <a:extLst>
              <a:ext uri="{FF2B5EF4-FFF2-40B4-BE49-F238E27FC236}">
                <a16:creationId xmlns:a16="http://schemas.microsoft.com/office/drawing/2014/main" id="{A68FBF5F-93C5-DF0C-8393-4F31CFE4A9CF}"/>
              </a:ext>
            </a:extLst>
          </p:cNvPr>
          <p:cNvSpPr/>
          <p:nvPr/>
        </p:nvSpPr>
        <p:spPr>
          <a:xfrm>
            <a:off x="8545081" y="13990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(MAR)</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0" name="接點: 肘形 9">
            <a:extLst>
              <a:ext uri="{FF2B5EF4-FFF2-40B4-BE49-F238E27FC236}">
                <a16:creationId xmlns:a16="http://schemas.microsoft.com/office/drawing/2014/main" id="{A220AA31-CBEC-373F-FF9E-195A34C85024}"/>
              </a:ext>
            </a:extLst>
          </p:cNvPr>
          <p:cNvCxnSpPr>
            <a:cxnSpLocks/>
            <a:stCxn id="9" idx="3"/>
            <a:endCxn id="7" idx="1"/>
          </p:cNvCxnSpPr>
          <p:nvPr/>
        </p:nvCxnSpPr>
        <p:spPr>
          <a:xfrm flipV="1">
            <a:off x="10226482" y="1325563"/>
            <a:ext cx="182329" cy="5240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接點: 肘形 10">
            <a:extLst>
              <a:ext uri="{FF2B5EF4-FFF2-40B4-BE49-F238E27FC236}">
                <a16:creationId xmlns:a16="http://schemas.microsoft.com/office/drawing/2014/main" id="{DA40B9C8-4D21-5618-F185-95E0D85A25E0}"/>
              </a:ext>
            </a:extLst>
          </p:cNvPr>
          <p:cNvCxnSpPr>
            <a:cxnSpLocks/>
            <a:stCxn id="9" idx="3"/>
            <a:endCxn id="6" idx="1"/>
          </p:cNvCxnSpPr>
          <p:nvPr/>
        </p:nvCxnSpPr>
        <p:spPr>
          <a:xfrm>
            <a:off x="10226482" y="1849601"/>
            <a:ext cx="182329" cy="518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圓角 11">
            <a:extLst>
              <a:ext uri="{FF2B5EF4-FFF2-40B4-BE49-F238E27FC236}">
                <a16:creationId xmlns:a16="http://schemas.microsoft.com/office/drawing/2014/main" id="{86147E15-AD0D-A862-6E3F-B6E68653B040}"/>
              </a:ext>
            </a:extLst>
          </p:cNvPr>
          <p:cNvSpPr/>
          <p:nvPr/>
        </p:nvSpPr>
        <p:spPr>
          <a:xfrm>
            <a:off x="8537867" y="29323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surface reservoir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3" name="矩形: 圓角 12">
            <a:extLst>
              <a:ext uri="{FF2B5EF4-FFF2-40B4-BE49-F238E27FC236}">
                <a16:creationId xmlns:a16="http://schemas.microsoft.com/office/drawing/2014/main" id="{82C18FCA-522F-7C39-6D96-C3BC5529E479}"/>
              </a:ext>
            </a:extLst>
          </p:cNvPr>
          <p:cNvSpPr/>
          <p:nvPr/>
        </p:nvSpPr>
        <p:spPr>
          <a:xfrm>
            <a:off x="6957617" y="918933"/>
            <a:ext cx="1405135" cy="8132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Water storage method</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4" name="接點: 肘形 13">
            <a:extLst>
              <a:ext uri="{FF2B5EF4-FFF2-40B4-BE49-F238E27FC236}">
                <a16:creationId xmlns:a16="http://schemas.microsoft.com/office/drawing/2014/main" id="{90E2B21D-4D7B-7807-4A06-01AD7122BF8E}"/>
              </a:ext>
            </a:extLst>
          </p:cNvPr>
          <p:cNvCxnSpPr>
            <a:cxnSpLocks/>
            <a:stCxn id="13" idx="3"/>
            <a:endCxn id="12" idx="1"/>
          </p:cNvCxnSpPr>
          <p:nvPr/>
        </p:nvCxnSpPr>
        <p:spPr>
          <a:xfrm flipV="1">
            <a:off x="8362752" y="743821"/>
            <a:ext cx="175115" cy="5817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a16="http://schemas.microsoft.com/office/drawing/2014/main" id="{67F28FB9-469A-061B-F0DD-C72844CB935A}"/>
              </a:ext>
            </a:extLst>
          </p:cNvPr>
          <p:cNvCxnSpPr>
            <a:cxnSpLocks/>
            <a:stCxn id="13" idx="3"/>
            <a:endCxn id="9" idx="1"/>
          </p:cNvCxnSpPr>
          <p:nvPr/>
        </p:nvCxnSpPr>
        <p:spPr>
          <a:xfrm>
            <a:off x="8362752" y="1325563"/>
            <a:ext cx="182329" cy="5240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65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6BAF1629-8C48-CCF4-AB99-227043B4C080}"/>
              </a:ext>
            </a:extLst>
          </p:cNvPr>
          <p:cNvSpPr txBox="1"/>
          <p:nvPr/>
        </p:nvSpPr>
        <p:spPr>
          <a:xfrm>
            <a:off x="78658" y="2959256"/>
            <a:ext cx="12192000" cy="1166473"/>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defRPr/>
            </a:pPr>
            <a:r>
              <a:rPr lang="en-US" altLang="zh-CN" sz="2400" dirty="0">
                <a:latin typeface="Times New Roman" panose="02020603050405020304" pitchFamily="18" charset="0"/>
                <a:cs typeface="Times New Roman" panose="02020603050405020304" pitchFamily="18" charset="0"/>
                <a:sym typeface="+mn-ea"/>
              </a:rPr>
              <a:t>This study is heavily </a:t>
            </a:r>
            <a:r>
              <a:rPr lang="en-US" altLang="zh-CN" sz="2400" dirty="0">
                <a:solidFill>
                  <a:srgbClr val="FF0000"/>
                </a:solidFill>
                <a:latin typeface="Times New Roman" panose="02020603050405020304" pitchFamily="18" charset="0"/>
                <a:cs typeface="Times New Roman" panose="02020603050405020304" pitchFamily="18" charset="0"/>
                <a:sym typeface="+mn-ea"/>
              </a:rPr>
              <a:t>focused on the recharge component of ASR </a:t>
            </a:r>
            <a:r>
              <a:rPr lang="en-US" altLang="zh-CN" sz="2400" dirty="0">
                <a:latin typeface="Times New Roman" panose="02020603050405020304" pitchFamily="18" charset="0"/>
                <a:cs typeface="Times New Roman" panose="02020603050405020304" pitchFamily="18" charset="0"/>
                <a:sym typeface="+mn-ea"/>
              </a:rPr>
              <a:t>due to the current threat of coastal land loss which is contributed by subsidence and saltwater intrusion due to </a:t>
            </a:r>
            <a:r>
              <a:rPr lang="en-US" altLang="zh-CN" sz="2400" dirty="0" err="1">
                <a:latin typeface="Times New Roman" panose="02020603050405020304" pitchFamily="18" charset="0"/>
                <a:cs typeface="Times New Roman" panose="02020603050405020304" pitchFamily="18" charset="0"/>
                <a:sym typeface="+mn-ea"/>
              </a:rPr>
              <a:t>overdrafting</a:t>
            </a:r>
            <a:r>
              <a:rPr lang="en-US" altLang="zh-CN" sz="2400" dirty="0">
                <a:latin typeface="Times New Roman" panose="02020603050405020304" pitchFamily="18" charset="0"/>
                <a:cs typeface="Times New Roman" panose="02020603050405020304" pitchFamily="18" charset="0"/>
                <a:sym typeface="+mn-ea"/>
              </a:rPr>
              <a:t>.</a:t>
            </a:r>
          </a:p>
          <a:p>
            <a:pPr>
              <a:lnSpc>
                <a:spcPct val="90000"/>
              </a:lnSpc>
              <a:spcAft>
                <a:spcPts val="600"/>
              </a:spcAft>
              <a:defRPr/>
            </a:pPr>
            <a:endParaRPr lang="en-US" altLang="zh-CN" sz="2400" dirty="0">
              <a:latin typeface="Times New Roman" panose="02020603050405020304" pitchFamily="18" charset="0"/>
              <a:cs typeface="Times New Roman" panose="02020603050405020304" pitchFamily="18" charset="0"/>
              <a:sym typeface="+mn-ea"/>
            </a:endParaRPr>
          </a:p>
        </p:txBody>
      </p:sp>
      <p:sp>
        <p:nvSpPr>
          <p:cNvPr id="5" name="文字方塊 4">
            <a:extLst>
              <a:ext uri="{FF2B5EF4-FFF2-40B4-BE49-F238E27FC236}">
                <a16:creationId xmlns:a16="http://schemas.microsoft.com/office/drawing/2014/main" id="{488C855D-F580-6B4F-07D0-B402E2A67A14}"/>
              </a:ext>
            </a:extLst>
          </p:cNvPr>
          <p:cNvSpPr txBox="1"/>
          <p:nvPr/>
        </p:nvSpPr>
        <p:spPr>
          <a:xfrm>
            <a:off x="11681121" y="6114093"/>
            <a:ext cx="338554" cy="461665"/>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9</a:t>
            </a:r>
            <a:endParaRPr lang="zh-TW" altLang="en-US" sz="2400" dirty="0">
              <a:latin typeface="Times New Roman" panose="02020603050405020304" pitchFamily="18" charset="0"/>
              <a:cs typeface="Times New Roman" panose="02020603050405020304" pitchFamily="18" charset="0"/>
            </a:endParaRPr>
          </a:p>
        </p:txBody>
      </p:sp>
      <p:sp>
        <p:nvSpPr>
          <p:cNvPr id="6" name="標題 1">
            <a:extLst>
              <a:ext uri="{FF2B5EF4-FFF2-40B4-BE49-F238E27FC236}">
                <a16:creationId xmlns:a16="http://schemas.microsoft.com/office/drawing/2014/main" id="{7A55B651-A979-2E8D-E0E1-6C4D356F0EC3}"/>
              </a:ext>
            </a:extLst>
          </p:cNvPr>
          <p:cNvSpPr>
            <a:spLocks noGrp="1"/>
          </p:cNvSpPr>
          <p:nvPr>
            <p:ph type="title"/>
          </p:nvPr>
        </p:nvSpPr>
        <p:spPr>
          <a:xfrm>
            <a:off x="0" y="174830"/>
            <a:ext cx="11311247" cy="1012413"/>
          </a:xfrm>
        </p:spPr>
        <p:txBody>
          <a:bodyPr/>
          <a:lstStyle/>
          <a:p>
            <a:r>
              <a:rPr lang="en-US" altLang="zh-TW" dirty="0"/>
              <a:t>Objective</a:t>
            </a:r>
          </a:p>
        </p:txBody>
      </p:sp>
      <p:sp>
        <p:nvSpPr>
          <p:cNvPr id="7" name="矩形: 圓角 6">
            <a:extLst>
              <a:ext uri="{FF2B5EF4-FFF2-40B4-BE49-F238E27FC236}">
                <a16:creationId xmlns:a16="http://schemas.microsoft.com/office/drawing/2014/main" id="{5FA49ED4-7836-46D5-BF03-C739D74158FA}"/>
              </a:ext>
            </a:extLst>
          </p:cNvPr>
          <p:cNvSpPr/>
          <p:nvPr/>
        </p:nvSpPr>
        <p:spPr>
          <a:xfrm>
            <a:off x="10408811" y="19171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(ASR)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8" name="矩形: 圓角 7">
            <a:extLst>
              <a:ext uri="{FF2B5EF4-FFF2-40B4-BE49-F238E27FC236}">
                <a16:creationId xmlns:a16="http://schemas.microsoft.com/office/drawing/2014/main" id="{0C262903-09F8-C02B-9BD0-2E3D9B806A57}"/>
              </a:ext>
            </a:extLst>
          </p:cNvPr>
          <p:cNvSpPr/>
          <p:nvPr/>
        </p:nvSpPr>
        <p:spPr>
          <a:xfrm>
            <a:off x="10408811" y="874980"/>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infiltration basins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9" name="矩形: 圓角 8">
            <a:extLst>
              <a:ext uri="{FF2B5EF4-FFF2-40B4-BE49-F238E27FC236}">
                <a16:creationId xmlns:a16="http://schemas.microsoft.com/office/drawing/2014/main" id="{5E8C7BCD-D2C2-BB34-8C03-37161E51F708}"/>
              </a:ext>
            </a:extLst>
          </p:cNvPr>
          <p:cNvSpPr/>
          <p:nvPr/>
        </p:nvSpPr>
        <p:spPr>
          <a:xfrm>
            <a:off x="8545081" y="139901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(MAR)</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0" name="接點: 肘形 9">
            <a:extLst>
              <a:ext uri="{FF2B5EF4-FFF2-40B4-BE49-F238E27FC236}">
                <a16:creationId xmlns:a16="http://schemas.microsoft.com/office/drawing/2014/main" id="{E6FED8D6-1C9F-6994-8250-7EE93A601BC2}"/>
              </a:ext>
            </a:extLst>
          </p:cNvPr>
          <p:cNvCxnSpPr>
            <a:cxnSpLocks/>
            <a:stCxn id="9" idx="3"/>
            <a:endCxn id="8" idx="1"/>
          </p:cNvCxnSpPr>
          <p:nvPr/>
        </p:nvCxnSpPr>
        <p:spPr>
          <a:xfrm flipV="1">
            <a:off x="10226482" y="1325563"/>
            <a:ext cx="182329" cy="5240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接點: 肘形 10">
            <a:extLst>
              <a:ext uri="{FF2B5EF4-FFF2-40B4-BE49-F238E27FC236}">
                <a16:creationId xmlns:a16="http://schemas.microsoft.com/office/drawing/2014/main" id="{01722A45-F989-3588-863E-9CD953CC470D}"/>
              </a:ext>
            </a:extLst>
          </p:cNvPr>
          <p:cNvCxnSpPr>
            <a:cxnSpLocks/>
            <a:stCxn id="9" idx="3"/>
            <a:endCxn id="7" idx="1"/>
          </p:cNvCxnSpPr>
          <p:nvPr/>
        </p:nvCxnSpPr>
        <p:spPr>
          <a:xfrm>
            <a:off x="10226482" y="1849601"/>
            <a:ext cx="182329" cy="518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id="{4075A46F-31EC-F66F-E7FF-06A42ED87122}"/>
              </a:ext>
            </a:extLst>
          </p:cNvPr>
          <p:cNvSpPr/>
          <p:nvPr/>
        </p:nvSpPr>
        <p:spPr>
          <a:xfrm>
            <a:off x="8537867" y="293238"/>
            <a:ext cx="1681401" cy="90116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surface reservoir</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4" name="矩形: 圓角 13">
            <a:extLst>
              <a:ext uri="{FF2B5EF4-FFF2-40B4-BE49-F238E27FC236}">
                <a16:creationId xmlns:a16="http://schemas.microsoft.com/office/drawing/2014/main" id="{C8837E3A-1999-31F7-9300-102E296C6E29}"/>
              </a:ext>
            </a:extLst>
          </p:cNvPr>
          <p:cNvSpPr/>
          <p:nvPr/>
        </p:nvSpPr>
        <p:spPr>
          <a:xfrm>
            <a:off x="6957617" y="918933"/>
            <a:ext cx="1405135" cy="8132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Water storage method</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15" name="接點: 肘形 14">
            <a:extLst>
              <a:ext uri="{FF2B5EF4-FFF2-40B4-BE49-F238E27FC236}">
                <a16:creationId xmlns:a16="http://schemas.microsoft.com/office/drawing/2014/main" id="{484C0D0D-019D-259A-767B-A60EEEA9DA2B}"/>
              </a:ext>
            </a:extLst>
          </p:cNvPr>
          <p:cNvCxnSpPr>
            <a:cxnSpLocks/>
            <a:stCxn id="14" idx="3"/>
            <a:endCxn id="13" idx="1"/>
          </p:cNvCxnSpPr>
          <p:nvPr/>
        </p:nvCxnSpPr>
        <p:spPr>
          <a:xfrm flipV="1">
            <a:off x="8362752" y="743821"/>
            <a:ext cx="175115" cy="5817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接點: 肘形 15">
            <a:extLst>
              <a:ext uri="{FF2B5EF4-FFF2-40B4-BE49-F238E27FC236}">
                <a16:creationId xmlns:a16="http://schemas.microsoft.com/office/drawing/2014/main" id="{D2A4268B-1FCB-E443-A65D-B1EE4CB718E0}"/>
              </a:ext>
            </a:extLst>
          </p:cNvPr>
          <p:cNvCxnSpPr>
            <a:cxnSpLocks/>
            <a:stCxn id="14" idx="3"/>
            <a:endCxn id="9" idx="1"/>
          </p:cNvCxnSpPr>
          <p:nvPr/>
        </p:nvCxnSpPr>
        <p:spPr>
          <a:xfrm>
            <a:off x="8362752" y="1325563"/>
            <a:ext cx="182329" cy="5240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1ED95118-1BDB-6AB7-453B-B9384E9012FC}"/>
              </a:ext>
            </a:extLst>
          </p:cNvPr>
          <p:cNvSpPr/>
          <p:nvPr/>
        </p:nvSpPr>
        <p:spPr>
          <a:xfrm>
            <a:off x="10442793" y="1873515"/>
            <a:ext cx="1514168" cy="9883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64143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4182</TotalTime>
  <Words>3303</Words>
  <Application>Microsoft Office PowerPoint</Application>
  <PresentationFormat>寬螢幕</PresentationFormat>
  <Paragraphs>542</Paragraphs>
  <Slides>30</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新細明體</vt:lpstr>
      <vt:lpstr>標楷體</vt:lpstr>
      <vt:lpstr>Arial</vt:lpstr>
      <vt:lpstr>Calibri</vt:lpstr>
      <vt:lpstr>Cambria Math</vt:lpstr>
      <vt:lpstr>Times New Roman</vt:lpstr>
      <vt:lpstr>Office 佈景主題</vt:lpstr>
      <vt:lpstr>Assessment of Aquifer Storage and Recover Feasibility Using Numerical Modeling and Geospatial Analysis : Application in Louisiana </vt:lpstr>
      <vt:lpstr>PowerPoint 簡報</vt:lpstr>
      <vt:lpstr>1.Introduction</vt:lpstr>
      <vt:lpstr>Stresses on water resources </vt:lpstr>
      <vt:lpstr>Water storage method</vt:lpstr>
      <vt:lpstr>Surface reservoir</vt:lpstr>
      <vt:lpstr>Infiltration basins</vt:lpstr>
      <vt:lpstr>Aquifer storage and recovery (ASR) </vt:lpstr>
      <vt:lpstr>Objective</vt:lpstr>
      <vt:lpstr>2.Method and materials</vt:lpstr>
      <vt:lpstr>Study area</vt:lpstr>
      <vt:lpstr>Parameter</vt:lpstr>
      <vt:lpstr>Parameter processing</vt:lpstr>
      <vt:lpstr>Weights determine</vt:lpstr>
      <vt:lpstr>3.Results and discussion</vt:lpstr>
      <vt:lpstr>PowerPoint 簡報</vt:lpstr>
      <vt:lpstr>PowerPoint 簡報</vt:lpstr>
      <vt:lpstr>PowerPoint 簡報</vt:lpstr>
      <vt:lpstr>PowerPoint 簡報</vt:lpstr>
      <vt:lpstr>4. Conclusions</vt:lpstr>
      <vt:lpstr>PowerPoint 簡報</vt:lpstr>
      <vt:lpstr>PowerPoint 簡報</vt:lpstr>
      <vt:lpstr>PowerPoint 簡報</vt:lpstr>
      <vt:lpstr>環保署坦言，ＲＣＡ案不僅是外商首例，污染面積也是前所未見，地下水中的四氯乙烯濃度一度超標廿倍；目前整治計畫已展延三次、前後長達十年，但部分監測井中的三氯乙烯濃度仍接近標準值六倍，恐已造成難以回復的傷害。</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ggffbb4</dc:creator>
  <cp:lastModifiedBy>ggffbb4</cp:lastModifiedBy>
  <cp:revision>50</cp:revision>
  <dcterms:created xsi:type="dcterms:W3CDTF">2022-03-24T11:15:24Z</dcterms:created>
  <dcterms:modified xsi:type="dcterms:W3CDTF">2022-05-27T08:27:44Z</dcterms:modified>
</cp:coreProperties>
</file>