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60" r:id="rId3"/>
    <p:sldId id="397" r:id="rId4"/>
    <p:sldId id="400" r:id="rId5"/>
    <p:sldId id="403" r:id="rId6"/>
    <p:sldId id="300" r:id="rId7"/>
    <p:sldId id="404" r:id="rId8"/>
    <p:sldId id="261" r:id="rId9"/>
    <p:sldId id="412" r:id="rId10"/>
    <p:sldId id="395" r:id="rId11"/>
    <p:sldId id="394" r:id="rId12"/>
    <p:sldId id="271" r:id="rId13"/>
    <p:sldId id="299" r:id="rId14"/>
    <p:sldId id="411" r:id="rId15"/>
    <p:sldId id="408" r:id="rId16"/>
    <p:sldId id="304" r:id="rId17"/>
    <p:sldId id="295" r:id="rId18"/>
    <p:sldId id="268" r:id="rId19"/>
    <p:sldId id="391"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lide" id="{384FFEE0-6FBD-4AFD-8E1D-5A4B26B875B7}">
          <p14:sldIdLst>
            <p14:sldId id="256"/>
            <p14:sldId id="260"/>
            <p14:sldId id="397"/>
            <p14:sldId id="400"/>
            <p14:sldId id="403"/>
            <p14:sldId id="300"/>
            <p14:sldId id="404"/>
            <p14:sldId id="261"/>
            <p14:sldId id="412"/>
            <p14:sldId id="395"/>
            <p14:sldId id="394"/>
            <p14:sldId id="271"/>
            <p14:sldId id="299"/>
            <p14:sldId id="411"/>
            <p14:sldId id="408"/>
            <p14:sldId id="304"/>
            <p14:sldId id="295"/>
            <p14:sldId id="268"/>
            <p14:sldId id="3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5C5"/>
    <a:srgbClr val="FDF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85714" autoAdjust="0"/>
  </p:normalViewPr>
  <p:slideViewPr>
    <p:cSldViewPr snapToGrid="0">
      <p:cViewPr varScale="1">
        <p:scale>
          <a:sx n="70" d="100"/>
          <a:sy n="70" d="100"/>
        </p:scale>
        <p:origin x="196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28B82-680F-4CA3-9936-01C8673EC4DE}" type="datetimeFigureOut">
              <a:rPr lang="zh-TW" altLang="en-US" smtClean="0"/>
              <a:t>2025/5/4</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EAAAD-4DAD-4C71-BE46-5B6FB892C528}" type="slidenum">
              <a:rPr lang="zh-TW" altLang="en-US" smtClean="0"/>
              <a:t>‹#›</a:t>
            </a:fld>
            <a:endParaRPr lang="zh-TW" altLang="en-US"/>
          </a:p>
        </p:txBody>
      </p:sp>
    </p:spTree>
    <p:extLst>
      <p:ext uri="{BB962C8B-B14F-4D97-AF65-F5344CB8AC3E}">
        <p14:creationId xmlns:p14="http://schemas.microsoft.com/office/powerpoint/2010/main" val="55021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iencedirect.com/science/article/pii/S0040195125000265?pes=vor&amp;utm_source=scopus&amp;getft_integrator=scopus#bb0165"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sciencedirect.com/science/article/pii/S0040195125000265?pes=vor&amp;utm_source=scopus&amp;getft_integrator=scopus#bb0310"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1" dirty="0"/>
              <a:t>DFN model </a:t>
            </a:r>
          </a:p>
          <a:p>
            <a:r>
              <a:rPr lang="en-US" altLang="zh-TW" dirty="0"/>
              <a:t>Provide a robust framework for representing these networks and assessing their role as pathways for fluid migration.</a:t>
            </a:r>
          </a:p>
          <a:p>
            <a:r>
              <a:rPr lang="en-US" altLang="zh-TW" dirty="0"/>
              <a:t> In numerical modeling approaches, it is critical to incorporate the inherent complex discontinuities of rocks to predict their behavior under several external conditions. Discontinuities such as faults, bedding planes, and joints have a strong influence on the mechanical behavior of rocks. Discrete Fracture Network (DFN) models are numerical tools designed to integrate these properties into simulations.</a:t>
            </a:r>
          </a:p>
          <a:p>
            <a:r>
              <a:rPr lang="en-US" altLang="zh-TW" dirty="0"/>
              <a:t>DFN models allow for the assessment of the role of natural fracture networks as pathways for fluid flow.</a:t>
            </a:r>
          </a:p>
          <a:p>
            <a:endParaRPr lang="en-US" altLang="zh-TW" dirty="0"/>
          </a:p>
          <a:p>
            <a:endParaRPr lang="en-US" altLang="zh-TW" dirty="0"/>
          </a:p>
          <a:p>
            <a:r>
              <a:rPr lang="en-US" altLang="zh-TW" dirty="0"/>
              <a:t>A “discrete fracture network” (DFN) refers to a computational model that explicitly represents the geometrical properties of each individual fracture (e.g. orientation, size, position, shape and aperture), and the topological relationships between individual fractures and fracture sets. Unlike the conventional definition of DFNs that corresponds to stochastic fracture networks, the term DFN here represents a much broader concept of any explicit fracture network model. A DFN can be generated from geological mapping, stochastic realization or </a:t>
            </a:r>
            <a:r>
              <a:rPr lang="en-US" altLang="zh-TW" dirty="0" err="1"/>
              <a:t>geomechanical</a:t>
            </a:r>
            <a:r>
              <a:rPr lang="en-US" altLang="zh-TW" dirty="0"/>
              <a:t> simulation to represent different types of rock fractures including joints, faults, veins and bedding planes. (Lei et al., 2016)</a:t>
            </a:r>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3</a:t>
            </a:fld>
            <a:endParaRPr lang="zh-TW" altLang="en-US"/>
          </a:p>
        </p:txBody>
      </p:sp>
    </p:spTree>
    <p:extLst>
      <p:ext uri="{BB962C8B-B14F-4D97-AF65-F5344CB8AC3E}">
        <p14:creationId xmlns:p14="http://schemas.microsoft.com/office/powerpoint/2010/main" val="225589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14</a:t>
            </a:fld>
            <a:endParaRPr lang="zh-TW" altLang="en-US"/>
          </a:p>
        </p:txBody>
      </p:sp>
    </p:spTree>
    <p:extLst>
      <p:ext uri="{BB962C8B-B14F-4D97-AF65-F5344CB8AC3E}">
        <p14:creationId xmlns:p14="http://schemas.microsoft.com/office/powerpoint/2010/main" val="4225585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Figure shows connected fracture clusters colored according to the number of members. </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Times New Roman" panose="02020603050405020304" pitchFamily="18" charset="0"/>
                <a:cs typeface="Times New Roman" panose="02020603050405020304" pitchFamily="18" charset="0"/>
              </a:rPr>
              <a:t>Fracture corridors significantly increase the fracture network’s connectivity and change the dominant direction of the fracture system.</a:t>
            </a:r>
          </a:p>
          <a:p>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15</a:t>
            </a:fld>
            <a:endParaRPr lang="zh-TW" altLang="en-US"/>
          </a:p>
        </p:txBody>
      </p:sp>
    </p:spTree>
    <p:extLst>
      <p:ext uri="{BB962C8B-B14F-4D97-AF65-F5344CB8AC3E}">
        <p14:creationId xmlns:p14="http://schemas.microsoft.com/office/powerpoint/2010/main" val="4220855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Times New Roman" panose="02020603050405020304" pitchFamily="18" charset="0"/>
                <a:cs typeface="Times New Roman" panose="02020603050405020304" pitchFamily="18" charset="0"/>
              </a:rPr>
              <a:t>Fig. 10. DFN permeability:</a:t>
            </a:r>
          </a:p>
          <a:p>
            <a:pPr marL="342900" indent="-342900">
              <a:buAutoNum type="alphaLcParenBoth"/>
            </a:pPr>
            <a:r>
              <a:rPr lang="en-US" altLang="zh-TW" dirty="0">
                <a:latin typeface="Times New Roman" panose="02020603050405020304" pitchFamily="18" charset="0"/>
                <a:cs typeface="Times New Roman" panose="02020603050405020304" pitchFamily="18" charset="0"/>
              </a:rPr>
              <a:t>Permeability tensor of the base DFN model.</a:t>
            </a:r>
          </a:p>
          <a:p>
            <a:pPr marL="342900" indent="-342900">
              <a:buAutoNum type="alphaLcParenBoth"/>
            </a:pPr>
            <a:r>
              <a:rPr lang="en-US" altLang="zh-TW" dirty="0">
                <a:latin typeface="Times New Roman" panose="02020603050405020304" pitchFamily="18" charset="0"/>
                <a:cs typeface="Times New Roman" panose="02020603050405020304" pitchFamily="18" charset="0"/>
              </a:rPr>
              <a:t>Permeability anisotropy (</a:t>
            </a:r>
            <a:r>
              <a:rPr lang="en-US" altLang="zh-TW" dirty="0" err="1">
                <a:latin typeface="Times New Roman" panose="02020603050405020304" pitchFamily="18" charset="0"/>
                <a:cs typeface="Times New Roman" panose="02020603050405020304" pitchFamily="18" charset="0"/>
              </a:rPr>
              <a:t>K</a:t>
            </a:r>
            <a:r>
              <a:rPr lang="en-US" altLang="zh-TW" sz="1000" dirty="0" err="1">
                <a:latin typeface="Times New Roman" panose="02020603050405020304" pitchFamily="18" charset="0"/>
                <a:cs typeface="Times New Roman" panose="02020603050405020304" pitchFamily="18" charset="0"/>
              </a:rPr>
              <a:t>max</a:t>
            </a:r>
            <a:r>
              <a:rPr lang="en-US" altLang="zh-TW" dirty="0">
                <a:latin typeface="Times New Roman" panose="02020603050405020304" pitchFamily="18" charset="0"/>
                <a:cs typeface="Times New Roman" panose="02020603050405020304" pitchFamily="18" charset="0"/>
              </a:rPr>
              <a:t>/</a:t>
            </a:r>
            <a:r>
              <a:rPr lang="en-US" altLang="zh-TW" dirty="0" err="1">
                <a:latin typeface="Times New Roman" panose="02020603050405020304" pitchFamily="18" charset="0"/>
                <a:cs typeface="Times New Roman" panose="02020603050405020304" pitchFamily="18" charset="0"/>
              </a:rPr>
              <a:t>K</a:t>
            </a:r>
            <a:r>
              <a:rPr lang="en-US" altLang="zh-TW" sz="1000" dirty="0" err="1">
                <a:latin typeface="Times New Roman" panose="02020603050405020304" pitchFamily="18" charset="0"/>
                <a:cs typeface="Times New Roman" panose="02020603050405020304" pitchFamily="18" charset="0"/>
              </a:rPr>
              <a:t>min</a:t>
            </a:r>
            <a:r>
              <a:rPr lang="en-US" altLang="zh-TW" dirty="0">
                <a:latin typeface="Times New Roman" panose="02020603050405020304" pitchFamily="18" charset="0"/>
                <a:cs typeface="Times New Roman" panose="02020603050405020304" pitchFamily="18" charset="0"/>
              </a:rPr>
              <a:t>) box plot for all 120 simulations.</a:t>
            </a:r>
          </a:p>
          <a:p>
            <a:pPr marL="342900" indent="-342900">
              <a:buAutoNum type="alphaLcParenBoth"/>
            </a:pPr>
            <a:r>
              <a:rPr lang="en-US" altLang="zh-TW" dirty="0">
                <a:latin typeface="Times New Roman" panose="02020603050405020304" pitchFamily="18" charset="0"/>
                <a:cs typeface="Times New Roman" panose="02020603050405020304" pitchFamily="18" charset="0"/>
              </a:rPr>
              <a:t>Maximum permeability (</a:t>
            </a:r>
            <a:r>
              <a:rPr lang="en-US" altLang="zh-TW" dirty="0" err="1">
                <a:latin typeface="Times New Roman" panose="02020603050405020304" pitchFamily="18" charset="0"/>
                <a:cs typeface="Times New Roman" panose="02020603050405020304" pitchFamily="18" charset="0"/>
              </a:rPr>
              <a:t>K</a:t>
            </a:r>
            <a:r>
              <a:rPr lang="en-US" altLang="zh-TW" sz="1000" dirty="0" err="1">
                <a:latin typeface="Times New Roman" panose="02020603050405020304" pitchFamily="18" charset="0"/>
                <a:cs typeface="Times New Roman" panose="02020603050405020304" pitchFamily="18" charset="0"/>
              </a:rPr>
              <a:t>max</a:t>
            </a:r>
            <a:r>
              <a:rPr lang="en-US" altLang="zh-TW" dirty="0">
                <a:latin typeface="Times New Roman" panose="02020603050405020304" pitchFamily="18" charset="0"/>
                <a:cs typeface="Times New Roman" panose="02020603050405020304" pitchFamily="18" charset="0"/>
              </a:rPr>
              <a:t>) azimuth across all 120 simulations.</a:t>
            </a:r>
            <a:endParaRPr lang="zh-TW" altLang="en-US" dirty="0">
              <a:latin typeface="Times New Roman" panose="02020603050405020304" pitchFamily="18" charset="0"/>
              <a:cs typeface="Times New Roman" panose="02020603050405020304" pitchFamily="18" charset="0"/>
            </a:endParaRPr>
          </a:p>
          <a:p>
            <a:endParaRPr lang="en-US" altLang="zh-TW" dirty="0"/>
          </a:p>
          <a:p>
            <a:r>
              <a:rPr lang="en-US" altLang="zh-TW" dirty="0">
                <a:latin typeface="Times New Roman" panose="02020603050405020304" pitchFamily="18" charset="0"/>
                <a:cs typeface="Times New Roman" panose="02020603050405020304" pitchFamily="18" charset="0"/>
              </a:rPr>
              <a:t>Fig. 14. DFN with ENE-WSW corridors permeability.</a:t>
            </a:r>
          </a:p>
          <a:p>
            <a:pPr marL="342900" indent="-342900">
              <a:buAutoNum type="alphaLcParenBoth"/>
            </a:pPr>
            <a:r>
              <a:rPr lang="en-US" altLang="zh-TW" dirty="0">
                <a:latin typeface="Times New Roman" panose="02020603050405020304" pitchFamily="18" charset="0"/>
                <a:cs typeface="Times New Roman" panose="02020603050405020304" pitchFamily="18" charset="0"/>
              </a:rPr>
              <a:t>Permeability tensor of base DFN with corridors model.</a:t>
            </a:r>
          </a:p>
          <a:p>
            <a:pPr marL="342900" indent="-342900">
              <a:buAutoNum type="alphaLcParenBoth"/>
            </a:pPr>
            <a:r>
              <a:rPr lang="en-US" altLang="zh-TW" dirty="0">
                <a:latin typeface="Times New Roman" panose="02020603050405020304" pitchFamily="18" charset="0"/>
                <a:cs typeface="Times New Roman" panose="02020603050405020304" pitchFamily="18" charset="0"/>
              </a:rPr>
              <a:t>Permeability anisotropy (</a:t>
            </a:r>
            <a:r>
              <a:rPr lang="en-US" altLang="zh-TW" dirty="0" err="1">
                <a:latin typeface="Times New Roman" panose="02020603050405020304" pitchFamily="18" charset="0"/>
                <a:cs typeface="Times New Roman" panose="02020603050405020304" pitchFamily="18" charset="0"/>
              </a:rPr>
              <a:t>K</a:t>
            </a:r>
            <a:r>
              <a:rPr lang="en-US" altLang="zh-TW" sz="1000" dirty="0" err="1">
                <a:latin typeface="Times New Roman" panose="02020603050405020304" pitchFamily="18" charset="0"/>
                <a:cs typeface="Times New Roman" panose="02020603050405020304" pitchFamily="18" charset="0"/>
              </a:rPr>
              <a:t>max</a:t>
            </a:r>
            <a:r>
              <a:rPr lang="en-US" altLang="zh-TW" dirty="0">
                <a:latin typeface="Times New Roman" panose="02020603050405020304" pitchFamily="18" charset="0"/>
                <a:cs typeface="Times New Roman" panose="02020603050405020304" pitchFamily="18" charset="0"/>
              </a:rPr>
              <a:t>/</a:t>
            </a:r>
            <a:r>
              <a:rPr lang="en-US" altLang="zh-TW" dirty="0" err="1">
                <a:latin typeface="Times New Roman" panose="02020603050405020304" pitchFamily="18" charset="0"/>
                <a:cs typeface="Times New Roman" panose="02020603050405020304" pitchFamily="18" charset="0"/>
              </a:rPr>
              <a:t>K</a:t>
            </a:r>
            <a:r>
              <a:rPr lang="en-US" altLang="zh-TW" sz="1000" dirty="0" err="1">
                <a:latin typeface="Times New Roman" panose="02020603050405020304" pitchFamily="18" charset="0"/>
                <a:cs typeface="Times New Roman" panose="02020603050405020304" pitchFamily="18" charset="0"/>
              </a:rPr>
              <a:t>min</a:t>
            </a:r>
            <a:r>
              <a:rPr lang="en-US" altLang="zh-TW" dirty="0">
                <a:latin typeface="Times New Roman" panose="02020603050405020304" pitchFamily="18" charset="0"/>
                <a:cs typeface="Times New Roman" panose="02020603050405020304" pitchFamily="18" charset="0"/>
              </a:rPr>
              <a:t>) box plot for all 120 simulations.</a:t>
            </a:r>
          </a:p>
          <a:p>
            <a:pPr marL="342900" indent="-342900">
              <a:buAutoNum type="alphaLcParenBoth"/>
            </a:pPr>
            <a:r>
              <a:rPr lang="en-US" altLang="zh-TW" dirty="0">
                <a:latin typeface="Times New Roman" panose="02020603050405020304" pitchFamily="18" charset="0"/>
                <a:cs typeface="Times New Roman" panose="02020603050405020304" pitchFamily="18" charset="0"/>
              </a:rPr>
              <a:t>Maximum permeability (</a:t>
            </a:r>
            <a:r>
              <a:rPr lang="en-US" altLang="zh-TW" dirty="0" err="1">
                <a:latin typeface="Times New Roman" panose="02020603050405020304" pitchFamily="18" charset="0"/>
                <a:cs typeface="Times New Roman" panose="02020603050405020304" pitchFamily="18" charset="0"/>
              </a:rPr>
              <a:t>K</a:t>
            </a:r>
            <a:r>
              <a:rPr lang="en-US" altLang="zh-TW" sz="1000" dirty="0" err="1">
                <a:latin typeface="Times New Roman" panose="02020603050405020304" pitchFamily="18" charset="0"/>
                <a:cs typeface="Times New Roman" panose="02020603050405020304" pitchFamily="18" charset="0"/>
              </a:rPr>
              <a:t>max</a:t>
            </a:r>
            <a:r>
              <a:rPr lang="en-US" altLang="zh-TW" dirty="0">
                <a:latin typeface="Times New Roman" panose="02020603050405020304" pitchFamily="18" charset="0"/>
                <a:cs typeface="Times New Roman" panose="02020603050405020304" pitchFamily="18" charset="0"/>
              </a:rPr>
              <a:t>) azimuth across all 120 simulations.</a:t>
            </a:r>
            <a:endParaRPr lang="zh-TW" altLang="en-US" dirty="0">
              <a:latin typeface="Times New Roman" panose="02020603050405020304" pitchFamily="18" charset="0"/>
              <a:cs typeface="Times New Roman" panose="02020603050405020304" pitchFamily="18" charset="0"/>
            </a:endParaRPr>
          </a:p>
          <a:p>
            <a:endParaRPr lang="en-US" altLang="zh-TW" dirty="0"/>
          </a:p>
          <a:p>
            <a:endParaRPr lang="en-US" altLang="zh-TW" dirty="0"/>
          </a:p>
          <a:p>
            <a:r>
              <a:rPr lang="en-US" altLang="zh-TW" dirty="0"/>
              <a:t>Outlier(</a:t>
            </a:r>
            <a:r>
              <a:rPr lang="zh-TW" altLang="en-US" dirty="0"/>
              <a:t>異常值或稱離群值</a:t>
            </a:r>
            <a:r>
              <a:rPr lang="en-US" altLang="zh-TW" dirty="0"/>
              <a:t>)</a:t>
            </a:r>
            <a:r>
              <a:rPr lang="zh-TW" altLang="en-US" dirty="0"/>
              <a:t>可能是由實驗誤差造成</a:t>
            </a:r>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16</a:t>
            </a:fld>
            <a:endParaRPr lang="zh-TW" altLang="en-US"/>
          </a:p>
        </p:txBody>
      </p:sp>
    </p:spTree>
    <p:extLst>
      <p:ext uri="{BB962C8B-B14F-4D97-AF65-F5344CB8AC3E}">
        <p14:creationId xmlns:p14="http://schemas.microsoft.com/office/powerpoint/2010/main" val="4273607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Fig. 15. Base DFN with corridors cluster map (Fig. 9b) and 2D permeability tensors for six selected sampling sites. The right panel shows the permeability tensors for each sampling area, with anisotropy (</a:t>
            </a:r>
            <a:r>
              <a:rPr lang="en-US" altLang="zh-TW" dirty="0" err="1"/>
              <a:t>Kmax</a:t>
            </a:r>
            <a:r>
              <a:rPr lang="en-US" altLang="zh-TW" dirty="0"/>
              <a:t>/</a:t>
            </a:r>
            <a:r>
              <a:rPr lang="en-US" altLang="zh-TW" dirty="0" err="1"/>
              <a:t>Kmin</a:t>
            </a:r>
            <a:r>
              <a:rPr lang="en-US" altLang="zh-TW" dirty="0"/>
              <a:t>) values, and the orientation of the tensor's long axes indicating the direction of maximum permeability.</a:t>
            </a:r>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17</a:t>
            </a:fld>
            <a:endParaRPr lang="zh-TW" altLang="en-US"/>
          </a:p>
        </p:txBody>
      </p:sp>
    </p:spTree>
    <p:extLst>
      <p:ext uri="{BB962C8B-B14F-4D97-AF65-F5344CB8AC3E}">
        <p14:creationId xmlns:p14="http://schemas.microsoft.com/office/powerpoint/2010/main" val="1775315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CE555-B696-1D70-D8B8-0E98E90AECFC}"/>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9DF140F9-AD55-9A35-AC1E-639C29E6DA8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11B8C62-56E9-0408-77A0-90D4731DE40F}"/>
              </a:ext>
            </a:extLst>
          </p:cNvPr>
          <p:cNvSpPr>
            <a:spLocks noGrp="1"/>
          </p:cNvSpPr>
          <p:nvPr>
            <p:ph type="body" idx="1"/>
          </p:nvPr>
        </p:nvSpPr>
        <p:spPr/>
        <p:txBody>
          <a:bodyPr/>
          <a:lstStyle/>
          <a:p>
            <a:r>
              <a:rPr lang="en-US" altLang="zh-TW" dirty="0"/>
              <a:t>1. </a:t>
            </a:r>
            <a:r>
              <a:rPr lang="zh-TW" altLang="en-US" dirty="0"/>
              <a:t>裂隙位置（</a:t>
            </a:r>
            <a:r>
              <a:rPr lang="en-US" altLang="zh-TW" dirty="0"/>
              <a:t>Location</a:t>
            </a:r>
            <a:r>
              <a:rPr lang="zh-TW" altLang="en-US" dirty="0"/>
              <a:t>）：在三維空間中的具體座標。</a:t>
            </a:r>
          </a:p>
          <a:p>
            <a:r>
              <a:rPr lang="en-US" altLang="zh-TW" dirty="0"/>
              <a:t>2. </a:t>
            </a:r>
            <a:r>
              <a:rPr lang="zh-TW" altLang="en-US" dirty="0"/>
              <a:t>裂隙形狀與尺寸（</a:t>
            </a:r>
            <a:r>
              <a:rPr lang="en-US" altLang="zh-TW" dirty="0"/>
              <a:t>Shape &amp; Size</a:t>
            </a:r>
            <a:r>
              <a:rPr lang="zh-TW" altLang="en-US" dirty="0"/>
              <a:t>）：裂隙可以是圓形、橢圓形或多邊形，尺寸可能有分布範圍。</a:t>
            </a:r>
          </a:p>
          <a:p>
            <a:r>
              <a:rPr lang="en-US" altLang="zh-TW" dirty="0"/>
              <a:t>3. </a:t>
            </a:r>
            <a:r>
              <a:rPr lang="zh-TW" altLang="en-US" dirty="0"/>
              <a:t>裂隙方向（</a:t>
            </a:r>
            <a:r>
              <a:rPr lang="en-US" altLang="zh-TW" dirty="0"/>
              <a:t>Orientation</a:t>
            </a:r>
            <a:r>
              <a:rPr lang="zh-TW" altLang="en-US" dirty="0"/>
              <a:t>）：走向（</a:t>
            </a:r>
            <a:r>
              <a:rPr lang="en-US" altLang="zh-TW" dirty="0"/>
              <a:t>azimuth</a:t>
            </a:r>
            <a:r>
              <a:rPr lang="zh-TW" altLang="en-US" dirty="0"/>
              <a:t>）與傾角（</a:t>
            </a:r>
            <a:r>
              <a:rPr lang="en-US" altLang="zh-TW" dirty="0"/>
              <a:t>dip</a:t>
            </a:r>
            <a:r>
              <a:rPr lang="zh-TW" altLang="en-US" dirty="0"/>
              <a:t>）。</a:t>
            </a:r>
          </a:p>
          <a:p>
            <a:r>
              <a:rPr lang="en-US" altLang="zh-TW" dirty="0"/>
              <a:t>4. </a:t>
            </a:r>
            <a:r>
              <a:rPr lang="zh-TW" altLang="en-US" dirty="0"/>
              <a:t>裂隙數量與密度（</a:t>
            </a:r>
            <a:r>
              <a:rPr lang="en-US" altLang="zh-TW" dirty="0"/>
              <a:t>Density</a:t>
            </a:r>
            <a:r>
              <a:rPr lang="zh-TW" altLang="en-US" dirty="0"/>
              <a:t>）：如每立方公尺的裂縫長度或面積。</a:t>
            </a:r>
          </a:p>
          <a:p>
            <a:r>
              <a:rPr lang="en-US" altLang="zh-TW" dirty="0"/>
              <a:t>5. </a:t>
            </a:r>
            <a:r>
              <a:rPr lang="zh-TW" altLang="en-US" dirty="0"/>
              <a:t>連通性（</a:t>
            </a:r>
            <a:r>
              <a:rPr lang="en-US" altLang="zh-TW" dirty="0"/>
              <a:t>Connectivity</a:t>
            </a:r>
            <a:r>
              <a:rPr lang="zh-TW" altLang="en-US" dirty="0"/>
              <a:t>）：裂縫彼此是否交會、交會方式、是否形成可通流的通道。</a:t>
            </a:r>
          </a:p>
          <a:p>
            <a:r>
              <a:rPr lang="en-US" altLang="zh-TW" dirty="0"/>
              <a:t>6. </a:t>
            </a:r>
            <a:r>
              <a:rPr lang="zh-TW" altLang="en-US" dirty="0"/>
              <a:t>力學與水力性質（</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Mechanical &amp; Hydrological characteristics </a:t>
            </a:r>
            <a:r>
              <a:rPr lang="zh-TW" altLang="en-US" dirty="0"/>
              <a:t>如滲透率、剪切強度、開度等）。</a:t>
            </a:r>
          </a:p>
          <a:p>
            <a:endParaRPr lang="zh-TW" altLang="en-US" dirty="0"/>
          </a:p>
        </p:txBody>
      </p:sp>
      <p:sp>
        <p:nvSpPr>
          <p:cNvPr id="4" name="投影片編號版面配置區 3">
            <a:extLst>
              <a:ext uri="{FF2B5EF4-FFF2-40B4-BE49-F238E27FC236}">
                <a16:creationId xmlns:a16="http://schemas.microsoft.com/office/drawing/2014/main" id="{8DFEAB12-B50D-2094-5E7C-EE254C0E162C}"/>
              </a:ext>
            </a:extLst>
          </p:cNvPr>
          <p:cNvSpPr>
            <a:spLocks noGrp="1"/>
          </p:cNvSpPr>
          <p:nvPr>
            <p:ph type="sldNum" sz="quarter" idx="5"/>
          </p:nvPr>
        </p:nvSpPr>
        <p:spPr/>
        <p:txBody>
          <a:bodyPr/>
          <a:lstStyle/>
          <a:p>
            <a:fld id="{6FDEAAAD-4DAD-4C71-BE46-5B6FB892C528}" type="slidenum">
              <a:rPr lang="zh-TW" altLang="en-US" smtClean="0"/>
              <a:t>4</a:t>
            </a:fld>
            <a:endParaRPr lang="zh-TW" altLang="en-US"/>
          </a:p>
        </p:txBody>
      </p:sp>
    </p:spTree>
    <p:extLst>
      <p:ext uri="{BB962C8B-B14F-4D97-AF65-F5344CB8AC3E}">
        <p14:creationId xmlns:p14="http://schemas.microsoft.com/office/powerpoint/2010/main" val="105366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lphaLcParenBoth"/>
            </a:pPr>
            <a:r>
              <a:rPr lang="en-US" altLang="zh-TW" dirty="0"/>
              <a:t>Map shows the main </a:t>
            </a:r>
            <a:r>
              <a:rPr lang="en-US" altLang="zh-TW" dirty="0" err="1"/>
              <a:t>morphostructural</a:t>
            </a:r>
            <a:r>
              <a:rPr lang="en-US" altLang="zh-TW" dirty="0"/>
              <a:t> units of the Neuquén Basin. The black rectangle shows the location of the study area: Sierra de la Vaca </a:t>
            </a:r>
            <a:r>
              <a:rPr lang="en-US" altLang="zh-TW" dirty="0" err="1"/>
              <a:t>Muerta</a:t>
            </a:r>
            <a:r>
              <a:rPr lang="en-US" altLang="zh-TW" dirty="0"/>
              <a:t> (SVM). The </a:t>
            </a:r>
            <a:r>
              <a:rPr lang="en-US" altLang="zh-TW" dirty="0" err="1"/>
              <a:t>Aguada</a:t>
            </a:r>
            <a:r>
              <a:rPr lang="en-US" altLang="zh-TW" dirty="0"/>
              <a:t> </a:t>
            </a:r>
            <a:r>
              <a:rPr lang="en-US" altLang="zh-TW" dirty="0" err="1"/>
              <a:t>Pichana</a:t>
            </a:r>
            <a:r>
              <a:rPr lang="en-US" altLang="zh-TW" dirty="0"/>
              <a:t> Este (APE) block is marked with a black cross. The subsurface ENE-WSW faults, marked in orange, highlight strike-slip faults at the base of the Vaca </a:t>
            </a:r>
            <a:r>
              <a:rPr lang="en-US" altLang="zh-TW" dirty="0" err="1"/>
              <a:t>Muerta</a:t>
            </a:r>
            <a:r>
              <a:rPr lang="en-US" altLang="zh-TW" dirty="0"/>
              <a:t> Formation within the Neuquén Embayment area. </a:t>
            </a:r>
          </a:p>
          <a:p>
            <a:pPr marL="228600" indent="-228600">
              <a:buAutoNum type="alphaLcParenBoth"/>
            </a:pPr>
            <a:r>
              <a:rPr lang="en-US" altLang="zh-TW" dirty="0"/>
              <a:t>Mesozoic and Cenozoic tectonostratigraphic column and basin stages for the Neuquén Basin, with convergence direction variations from the Late Cretaceous to the.</a:t>
            </a:r>
          </a:p>
          <a:p>
            <a:pPr marL="0" indent="0">
              <a:buNone/>
            </a:pPr>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6</a:t>
            </a:fld>
            <a:endParaRPr lang="zh-TW" altLang="en-US"/>
          </a:p>
        </p:txBody>
      </p:sp>
    </p:spTree>
    <p:extLst>
      <p:ext uri="{BB962C8B-B14F-4D97-AF65-F5344CB8AC3E}">
        <p14:creationId xmlns:p14="http://schemas.microsoft.com/office/powerpoint/2010/main" val="274239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Vaca </a:t>
            </a:r>
            <a:r>
              <a:rPr lang="en-US" altLang="zh-TW" dirty="0" err="1"/>
              <a:t>Muerta</a:t>
            </a:r>
            <a:r>
              <a:rPr lang="zh-TW" altLang="en-US" dirty="0"/>
              <a:t>層跟</a:t>
            </a:r>
            <a:r>
              <a:rPr lang="en-US" altLang="zh-TW" dirty="0" err="1"/>
              <a:t>Quintuco</a:t>
            </a:r>
            <a:r>
              <a:rPr lang="zh-TW" altLang="en-US" dirty="0"/>
              <a:t>層是阿根廷內</a:t>
            </a:r>
            <a:r>
              <a:rPr lang="en-US" altLang="zh-TW" dirty="0"/>
              <a:t>Neuquén</a:t>
            </a:r>
            <a:r>
              <a:rPr lang="zh-TW" altLang="en-US" dirty="0"/>
              <a:t>盆地的主要生油岩， </a:t>
            </a:r>
            <a:r>
              <a:rPr lang="en-US" altLang="zh-TW" dirty="0"/>
              <a:t>Vaca </a:t>
            </a:r>
            <a:r>
              <a:rPr lang="en-US" altLang="zh-TW" dirty="0" err="1"/>
              <a:t>Muerta</a:t>
            </a:r>
            <a:r>
              <a:rPr lang="zh-TW" altLang="en-US" dirty="0"/>
              <a:t>層主要是由石灰岩以及泥灰岩組成。</a:t>
            </a:r>
            <a:endParaRPr lang="en-US" altLang="zh-TW" dirty="0"/>
          </a:p>
          <a:p>
            <a:r>
              <a:rPr lang="en-US" altLang="zh-TW" dirty="0"/>
              <a:t>Lower part of </a:t>
            </a:r>
            <a:r>
              <a:rPr lang="en-US" altLang="zh-TW" dirty="0" err="1"/>
              <a:t>vaca</a:t>
            </a:r>
            <a:r>
              <a:rPr lang="en-US" altLang="zh-TW" dirty="0"/>
              <a:t> </a:t>
            </a:r>
            <a:r>
              <a:rPr lang="en-US" altLang="zh-TW" dirty="0" err="1"/>
              <a:t>muerta</a:t>
            </a:r>
            <a:r>
              <a:rPr lang="en-US" altLang="zh-TW" dirty="0"/>
              <a:t> Fm. Is oil </a:t>
            </a:r>
            <a:r>
              <a:rPr lang="en-US" altLang="zh-TW" dirty="0" err="1"/>
              <a:t>reservior</a:t>
            </a:r>
            <a:r>
              <a:rPr lang="en-US" altLang="zh-TW" dirty="0"/>
              <a:t>. Inside the Fm., There is Los </a:t>
            </a:r>
            <a:r>
              <a:rPr lang="en-US" altLang="zh-TW" dirty="0" err="1"/>
              <a:t>catutos</a:t>
            </a:r>
            <a:r>
              <a:rPr lang="en-US" altLang="zh-TW" dirty="0"/>
              <a:t> mb. Together with </a:t>
            </a:r>
            <a:r>
              <a:rPr lang="en-US" altLang="zh-TW" dirty="0" err="1"/>
              <a:t>Tordillo</a:t>
            </a:r>
            <a:r>
              <a:rPr lang="en-US" altLang="zh-TW" dirty="0"/>
              <a:t> Fm., they are where the fracture network been observed.</a:t>
            </a:r>
            <a:endParaRPr lang="zh-TW" altLang="en-US" dirty="0"/>
          </a:p>
          <a:p>
            <a:r>
              <a:rPr lang="en-US" altLang="zh-TW" dirty="0"/>
              <a:t>,</a:t>
            </a:r>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7</a:t>
            </a:fld>
            <a:endParaRPr lang="zh-TW" altLang="en-US"/>
          </a:p>
        </p:txBody>
      </p:sp>
    </p:spTree>
    <p:extLst>
      <p:ext uri="{BB962C8B-B14F-4D97-AF65-F5344CB8AC3E}">
        <p14:creationId xmlns:p14="http://schemas.microsoft.com/office/powerpoint/2010/main" val="1101740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342900" indent="-34290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study area was selected in the exposed carbonate stratigraphy.</a:t>
            </a:r>
          </a:p>
          <a:p>
            <a:pPr marL="342900" indent="-34290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Researchers recorded fracture direction, inclination, spacing, and length in the field.</a:t>
            </a:r>
          </a:p>
          <a:p>
            <a:pPr marL="342900" indent="-34290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Generate georeferenced orthophotos from unmanned aerial vehicle (UAV) aerial photography.</a:t>
            </a:r>
          </a:p>
          <a:p>
            <a:pPr marL="342900" indent="-34290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Trace the large-scale fracture(e.g. faults) with satellite photography </a:t>
            </a:r>
            <a:endParaRPr lang="zh-TW" altLang="en-US" sz="1200" dirty="0">
              <a:latin typeface="Times New Roman" panose="02020603050405020304" pitchFamily="18" charset="0"/>
              <a:ea typeface="標楷體" panose="03000509000000000000" pitchFamily="65" charset="-120"/>
              <a:cs typeface="Times New Roman" panose="02020603050405020304" pitchFamily="18" charset="0"/>
            </a:endParaRPr>
          </a:p>
          <a:p>
            <a:endParaRPr lang="en-US" altLang="zh-TW" dirty="0"/>
          </a:p>
          <a:p>
            <a:r>
              <a:rPr lang="zh-TW" altLang="en-US" dirty="0"/>
              <a:t>包含用 </a:t>
            </a:r>
            <a:r>
              <a:rPr lang="en-US" altLang="zh-TW" dirty="0"/>
              <a:t>include</a:t>
            </a:r>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8</a:t>
            </a:fld>
            <a:endParaRPr lang="zh-TW" altLang="en-US"/>
          </a:p>
        </p:txBody>
      </p:sp>
    </p:spTree>
    <p:extLst>
      <p:ext uri="{BB962C8B-B14F-4D97-AF65-F5344CB8AC3E}">
        <p14:creationId xmlns:p14="http://schemas.microsoft.com/office/powerpoint/2010/main" val="902576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1693D-98DC-92E4-CFD8-0C6F331EDB19}"/>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084992C0-B94F-52E4-74A8-FF627B07237B}"/>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828FAF7F-A3DE-9066-8D71-F03F17190B9D}"/>
              </a:ext>
            </a:extLst>
          </p:cNvPr>
          <p:cNvSpPr>
            <a:spLocks noGrp="1"/>
          </p:cNvSpPr>
          <p:nvPr>
            <p:ph type="body" idx="1"/>
          </p:nvPr>
        </p:nvSpPr>
        <p:spPr/>
        <p:txBody>
          <a:bodyPr/>
          <a:lstStyle/>
          <a:p>
            <a:pPr marL="342900" indent="-34290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The study area was selected in the exposed carbonate stratigraphy.</a:t>
            </a:r>
          </a:p>
          <a:p>
            <a:pPr marL="342900" indent="-34290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Researchers recorded fracture direction, inclination, spacing, and length in the field.</a:t>
            </a:r>
          </a:p>
          <a:p>
            <a:pPr marL="342900" indent="-34290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Generate georeferenced orthophotos from unmanned aerial vehicle (UAV) aerial photography.</a:t>
            </a:r>
          </a:p>
          <a:p>
            <a:pPr marL="342900" indent="-34290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Trace the large-scale fracture(e.g. faults) with satellite photography </a:t>
            </a:r>
            <a:endParaRPr lang="zh-TW" altLang="en-US" sz="1200">
              <a:latin typeface="Times New Roman" panose="02020603050405020304" pitchFamily="18" charset="0"/>
              <a:ea typeface="標楷體" panose="03000509000000000000" pitchFamily="65" charset="-120"/>
              <a:cs typeface="Times New Roman" panose="02020603050405020304" pitchFamily="18" charset="0"/>
            </a:endParaRPr>
          </a:p>
          <a:p>
            <a:endParaRPr lang="zh-TW" altLang="en-US"/>
          </a:p>
        </p:txBody>
      </p:sp>
      <p:sp>
        <p:nvSpPr>
          <p:cNvPr id="4" name="投影片編號版面配置區 3">
            <a:extLst>
              <a:ext uri="{FF2B5EF4-FFF2-40B4-BE49-F238E27FC236}">
                <a16:creationId xmlns:a16="http://schemas.microsoft.com/office/drawing/2014/main" id="{B70A6EA4-0981-5EF2-5045-ADD113EA6FD4}"/>
              </a:ext>
            </a:extLst>
          </p:cNvPr>
          <p:cNvSpPr>
            <a:spLocks noGrp="1"/>
          </p:cNvSpPr>
          <p:nvPr>
            <p:ph type="sldNum" sz="quarter" idx="5"/>
          </p:nvPr>
        </p:nvSpPr>
        <p:spPr/>
        <p:txBody>
          <a:bodyPr/>
          <a:lstStyle/>
          <a:p>
            <a:fld id="{6FDEAAAD-4DAD-4C71-BE46-5B6FB892C528}" type="slidenum">
              <a:rPr lang="zh-TW" altLang="en-US" smtClean="0"/>
              <a:t>9</a:t>
            </a:fld>
            <a:endParaRPr lang="zh-TW" altLang="en-US"/>
          </a:p>
        </p:txBody>
      </p:sp>
    </p:spTree>
    <p:extLst>
      <p:ext uri="{BB962C8B-B14F-4D97-AF65-F5344CB8AC3E}">
        <p14:creationId xmlns:p14="http://schemas.microsoft.com/office/powerpoint/2010/main" val="111099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Fig. 3.</a:t>
            </a:r>
          </a:p>
          <a:p>
            <a:pPr marL="228600" indent="-228600">
              <a:buAutoNum type="alphaLcParenBoth"/>
            </a:pPr>
            <a:r>
              <a:rPr lang="en-US" altLang="zh-TW" dirty="0"/>
              <a:t>Field fracture measurements: Outcrop photograph (left) and interpretation (right), highlighting a ladder-pattern between the WNW-ENE and N-S fracture sets.</a:t>
            </a:r>
          </a:p>
          <a:p>
            <a:pPr marL="228600" indent="-228600">
              <a:buAutoNum type="alphaLcParenBoth"/>
            </a:pPr>
            <a:r>
              <a:rPr lang="en-US" altLang="zh-TW" dirty="0" err="1"/>
              <a:t>Orthomosaic</a:t>
            </a:r>
            <a:r>
              <a:rPr lang="en-US" altLang="zh-TW" dirty="0"/>
              <a:t> (left) and fracture trace interpretation (right) of pavement at </a:t>
            </a:r>
            <a:r>
              <a:rPr lang="en-US" altLang="zh-TW" dirty="0" err="1"/>
              <a:t>Mallín</a:t>
            </a:r>
            <a:r>
              <a:rPr lang="en-US" altLang="zh-TW" dirty="0"/>
              <a:t> de </a:t>
            </a:r>
            <a:r>
              <a:rPr lang="en-US" altLang="zh-TW" dirty="0" err="1"/>
              <a:t>los</a:t>
            </a:r>
            <a:r>
              <a:rPr lang="en-US" altLang="zh-TW" dirty="0"/>
              <a:t> Caballos. The equal-area rose diagram (bin width based on the sample size) summarizes fracture orientation for each case. (For interpretation of the references to </a:t>
            </a:r>
            <a:r>
              <a:rPr lang="en-US" altLang="zh-TW" dirty="0" err="1"/>
              <a:t>colour</a:t>
            </a:r>
            <a:r>
              <a:rPr lang="en-US" altLang="zh-TW" dirty="0"/>
              <a:t> in this figure legend, the reader is referred to the web version of this article.)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10</a:t>
            </a:fld>
            <a:endParaRPr lang="zh-TW" altLang="en-US"/>
          </a:p>
        </p:txBody>
      </p:sp>
    </p:spTree>
    <p:extLst>
      <p:ext uri="{BB962C8B-B14F-4D97-AF65-F5344CB8AC3E}">
        <p14:creationId xmlns:p14="http://schemas.microsoft.com/office/powerpoint/2010/main" val="985965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1F1F1F"/>
                </a:solidFill>
                <a:effectLst/>
                <a:latin typeface="ElsevierGulliver"/>
              </a:rPr>
              <a:t>Fig. 5.</a:t>
            </a:r>
          </a:p>
          <a:p>
            <a:pPr marL="228600" indent="-228600">
              <a:buAutoNum type="alphaLcParenBoth"/>
            </a:pPr>
            <a:r>
              <a:rPr lang="en-US" altLang="zh-TW" b="0" i="0" dirty="0">
                <a:solidFill>
                  <a:srgbClr val="1F1F1F"/>
                </a:solidFill>
                <a:effectLst/>
                <a:latin typeface="ElsevierGulliver"/>
              </a:rPr>
              <a:t>Isochronous map and minimum curvature (</a:t>
            </a:r>
            <a:r>
              <a:rPr lang="en-US" altLang="zh-TW" b="0" i="0" dirty="0" err="1">
                <a:solidFill>
                  <a:srgbClr val="1F1F1F"/>
                </a:solidFill>
                <a:effectLst/>
                <a:latin typeface="ElsevierGulliver"/>
              </a:rPr>
              <a:t>Cmin</a:t>
            </a:r>
            <a:r>
              <a:rPr lang="en-US" altLang="zh-TW" b="0" i="0" dirty="0">
                <a:solidFill>
                  <a:srgbClr val="1F1F1F"/>
                </a:solidFill>
                <a:effectLst/>
                <a:latin typeface="ElsevierGulliver"/>
              </a:rPr>
              <a:t>) of Sequence 11 (Upper Tithonian) on the </a:t>
            </a:r>
            <a:r>
              <a:rPr lang="en-US" altLang="zh-TW" b="0" i="0" dirty="0" err="1">
                <a:solidFill>
                  <a:srgbClr val="1F1F1F"/>
                </a:solidFill>
                <a:effectLst/>
                <a:latin typeface="ElsevierGulliver"/>
              </a:rPr>
              <a:t>Aguada</a:t>
            </a:r>
            <a:r>
              <a:rPr lang="en-US" altLang="zh-TW" b="0" i="0" dirty="0">
                <a:solidFill>
                  <a:srgbClr val="1F1F1F"/>
                </a:solidFill>
                <a:effectLst/>
                <a:latin typeface="ElsevierGulliver"/>
              </a:rPr>
              <a:t> </a:t>
            </a:r>
            <a:r>
              <a:rPr lang="en-US" altLang="zh-TW" b="0" i="0" dirty="0" err="1">
                <a:solidFill>
                  <a:srgbClr val="1F1F1F"/>
                </a:solidFill>
                <a:effectLst/>
                <a:latin typeface="ElsevierGulliver"/>
              </a:rPr>
              <a:t>Pichana</a:t>
            </a:r>
            <a:r>
              <a:rPr lang="en-US" altLang="zh-TW" b="0" i="0" dirty="0">
                <a:solidFill>
                  <a:srgbClr val="1F1F1F"/>
                </a:solidFill>
                <a:effectLst/>
                <a:latin typeface="ElsevierGulliver"/>
              </a:rPr>
              <a:t> Este block (from </a:t>
            </a:r>
            <a:r>
              <a:rPr lang="en-US" altLang="zh-TW" b="0" i="0" u="none" strike="noStrike" dirty="0" err="1">
                <a:effectLst/>
                <a:latin typeface="ElsevierGulliver"/>
                <a:hlinkClick r:id="rId3"/>
              </a:rPr>
              <a:t>Gangui</a:t>
            </a:r>
            <a:r>
              <a:rPr lang="en-US" altLang="zh-TW" b="0" i="0" u="none" strike="noStrike" dirty="0">
                <a:effectLst/>
                <a:latin typeface="ElsevierGulliver"/>
                <a:hlinkClick r:id="rId3"/>
              </a:rPr>
              <a:t> and </a:t>
            </a:r>
            <a:r>
              <a:rPr lang="en-US" altLang="zh-TW" b="0" i="0" u="none" strike="noStrike" dirty="0" err="1">
                <a:effectLst/>
                <a:latin typeface="ElsevierGulliver"/>
                <a:hlinkClick r:id="rId3"/>
              </a:rPr>
              <a:t>Grausem</a:t>
            </a:r>
            <a:r>
              <a:rPr lang="en-US" altLang="zh-TW" b="0" i="0" u="none" strike="noStrike" dirty="0">
                <a:effectLst/>
                <a:latin typeface="ElsevierGulliver"/>
                <a:hlinkClick r:id="rId3"/>
              </a:rPr>
              <a:t>, 2014</a:t>
            </a:r>
            <a:r>
              <a:rPr lang="en-US" altLang="zh-TW" b="0" i="0" dirty="0">
                <a:solidFill>
                  <a:srgbClr val="1F1F1F"/>
                </a:solidFill>
                <a:effectLst/>
                <a:latin typeface="ElsevierGulliver"/>
              </a:rPr>
              <a:t>).</a:t>
            </a:r>
          </a:p>
          <a:p>
            <a:pPr marL="228600" indent="-228600">
              <a:buAutoNum type="alphaLcParenBoth"/>
            </a:pPr>
            <a:r>
              <a:rPr lang="en-US" altLang="zh-TW" b="0" i="0" dirty="0">
                <a:solidFill>
                  <a:srgbClr val="1F1F1F"/>
                </a:solidFill>
                <a:effectLst/>
                <a:latin typeface="ElsevierGulliver"/>
              </a:rPr>
              <a:t>Interpretation of ENE-WSW lineaments from this study. Inset equal-area, length-weighted rose diagram of the interpreted lineaments summarizes their orientation.</a:t>
            </a:r>
          </a:p>
          <a:p>
            <a:pPr marL="228600" indent="-228600">
              <a:buAutoNum type="alphaLcParenBoth"/>
            </a:pPr>
            <a:r>
              <a:rPr lang="en-US" altLang="zh-TW" b="0" i="0" dirty="0">
                <a:solidFill>
                  <a:srgbClr val="1F1F1F"/>
                </a:solidFill>
                <a:effectLst/>
                <a:latin typeface="ElsevierGulliver"/>
              </a:rPr>
              <a:t>NNW-SSE seismic section showing N70° strike-slip faults (from </a:t>
            </a:r>
            <a:r>
              <a:rPr lang="en-US" altLang="zh-TW" b="0" i="0" u="none" strike="noStrike" dirty="0" err="1">
                <a:effectLst/>
                <a:latin typeface="ElsevierGulliver"/>
                <a:hlinkClick r:id="rId4"/>
              </a:rPr>
              <a:t>Marchal</a:t>
            </a:r>
            <a:r>
              <a:rPr lang="en-US" altLang="zh-TW" b="0" i="0" u="none" strike="noStrike" dirty="0">
                <a:effectLst/>
                <a:latin typeface="ElsevierGulliver"/>
                <a:hlinkClick r:id="rId4"/>
              </a:rPr>
              <a:t> et al., 2020</a:t>
            </a:r>
            <a:r>
              <a:rPr lang="en-US" altLang="zh-TW" b="0" i="0" dirty="0">
                <a:solidFill>
                  <a:srgbClr val="1F1F1F"/>
                </a:solidFill>
                <a:effectLst/>
                <a:latin typeface="ElsevierGulliver"/>
              </a:rPr>
              <a:t>). (For interpretation of the references to color in this figure legend, the reader is referred to the web version of this article.)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11</a:t>
            </a:fld>
            <a:endParaRPr lang="zh-TW" altLang="en-US"/>
          </a:p>
        </p:txBody>
      </p:sp>
    </p:spTree>
    <p:extLst>
      <p:ext uri="{BB962C8B-B14F-4D97-AF65-F5344CB8AC3E}">
        <p14:creationId xmlns:p14="http://schemas.microsoft.com/office/powerpoint/2010/main" val="2660544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Fig. 6. </a:t>
            </a:r>
          </a:p>
          <a:p>
            <a:r>
              <a:rPr lang="en-US" altLang="zh-TW" dirty="0"/>
              <a:t>(a) Lineaments interpretation from a satellite image of the </a:t>
            </a:r>
            <a:r>
              <a:rPr lang="en-US" altLang="zh-TW" dirty="0" err="1"/>
              <a:t>Tordillo</a:t>
            </a:r>
            <a:r>
              <a:rPr lang="en-US" altLang="zh-TW" dirty="0"/>
              <a:t> Formation outcrops (white lines indicate unit contacts). The sampling site, </a:t>
            </a:r>
            <a:r>
              <a:rPr lang="en-US" altLang="zh-TW" dirty="0" err="1"/>
              <a:t>Mallín</a:t>
            </a:r>
            <a:r>
              <a:rPr lang="en-US" altLang="zh-TW" dirty="0"/>
              <a:t> de </a:t>
            </a:r>
            <a:r>
              <a:rPr lang="en-US" altLang="zh-TW" dirty="0" err="1"/>
              <a:t>los</a:t>
            </a:r>
            <a:r>
              <a:rPr lang="en-US" altLang="zh-TW" dirty="0"/>
              <a:t> Caballos (MDC), is shown to the east (see Fig. 2). The inset displays an equal-area, length-weighted rose diagram of lineaments traces. b and c) Zoom-ins of the satellite image highlighting the pattern and spacing of ENE-trending lineaments. (For interpretation of the references to </a:t>
            </a:r>
            <a:r>
              <a:rPr lang="en-US" altLang="zh-TW" dirty="0" err="1"/>
              <a:t>colour</a:t>
            </a:r>
            <a:r>
              <a:rPr lang="en-US" altLang="zh-TW" dirty="0"/>
              <a:t> in this figure legend, the reader is referred to the web version of this article.)</a:t>
            </a:r>
            <a:endParaRPr lang="zh-TW" altLang="en-US" dirty="0"/>
          </a:p>
        </p:txBody>
      </p:sp>
      <p:sp>
        <p:nvSpPr>
          <p:cNvPr id="4" name="投影片編號版面配置區 3"/>
          <p:cNvSpPr>
            <a:spLocks noGrp="1"/>
          </p:cNvSpPr>
          <p:nvPr>
            <p:ph type="sldNum" sz="quarter" idx="5"/>
          </p:nvPr>
        </p:nvSpPr>
        <p:spPr/>
        <p:txBody>
          <a:bodyPr/>
          <a:lstStyle/>
          <a:p>
            <a:fld id="{6FDEAAAD-4DAD-4C71-BE46-5B6FB892C528}" type="slidenum">
              <a:rPr lang="zh-TW" altLang="en-US" smtClean="0"/>
              <a:t>12</a:t>
            </a:fld>
            <a:endParaRPr lang="zh-TW" altLang="en-US"/>
          </a:p>
        </p:txBody>
      </p:sp>
    </p:spTree>
    <p:extLst>
      <p:ext uri="{BB962C8B-B14F-4D97-AF65-F5344CB8AC3E}">
        <p14:creationId xmlns:p14="http://schemas.microsoft.com/office/powerpoint/2010/main" val="3199395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FB12978-1F05-463C-A239-B0E51298BC03}" type="datetime1">
              <a:rPr lang="zh-TW" altLang="en-US" smtClean="0"/>
              <a:t>2025/5/4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2002183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3188789-23ED-4E7B-9D33-7A89A06CBAB9}" type="datetime1">
              <a:rPr lang="zh-TW" altLang="en-US" smtClean="0"/>
              <a:t>2025/5/4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225062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8CF41AB7-B64E-47DC-845D-3C30C92E2C6C}" type="datetime1">
              <a:rPr lang="zh-TW" altLang="en-US" smtClean="0"/>
              <a:t>2025/5/4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1282656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771A4F5-00DB-4157-A023-FED8CA8E1FEF}" type="datetime1">
              <a:rPr lang="zh-TW" altLang="en-US" smtClean="0"/>
              <a:t>2025/5/4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354468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DE932168-9603-4A3E-8A7C-9D55B8FE4FEC}" type="datetime1">
              <a:rPr lang="zh-TW" altLang="en-US" smtClean="0"/>
              <a:t>2025/5/4</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2355221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70FDA241-B1FB-48F0-999A-E233304E55FA}" type="datetime1">
              <a:rPr lang="zh-TW" altLang="en-US" smtClean="0"/>
              <a:t>2025/5/4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2575458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09A0E704-A09E-485C-8D4F-99349E33D6F2}" type="datetime1">
              <a:rPr lang="zh-TW" altLang="en-US" smtClean="0"/>
              <a:t>2025/5/4</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814281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522A3E22-5968-4683-B03B-746FAC8B5E3C}" type="datetime1">
              <a:rPr lang="zh-TW" altLang="en-US" smtClean="0"/>
              <a:t>2025/5/4</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379959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D2FDD-BCFA-44D2-BEE4-D316BBBD6522}" type="datetime1">
              <a:rPr lang="zh-TW" altLang="en-US" smtClean="0"/>
              <a:t>2025/5/4</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3403487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58200F67-E32E-4195-8884-DC2192975264}" type="datetime1">
              <a:rPr lang="zh-TW" altLang="en-US" smtClean="0"/>
              <a:t>2025/5/4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4268820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024CB0CE-8F16-4772-81D0-5AF1FAAE444F}" type="datetime1">
              <a:rPr lang="zh-TW" altLang="en-US" smtClean="0"/>
              <a:t>2025/5/4</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27523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821A55-5377-45EA-8C2C-F12CF2FD5E1F}" type="datetime1">
              <a:rPr lang="zh-TW" altLang="en-US" smtClean="0"/>
              <a:t>2025/5/4</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43DF3D-266E-43A8-9F91-846C673C1003}" type="slidenum">
              <a:rPr lang="zh-TW" altLang="en-US" smtClean="0"/>
              <a:t>‹#›</a:t>
            </a:fld>
            <a:endParaRPr lang="zh-TW" altLang="en-US"/>
          </a:p>
        </p:txBody>
      </p:sp>
    </p:spTree>
    <p:extLst>
      <p:ext uri="{BB962C8B-B14F-4D97-AF65-F5344CB8AC3E}">
        <p14:creationId xmlns:p14="http://schemas.microsoft.com/office/powerpoint/2010/main" val="4097424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www.sciencedirect.com/science/article/pii/S0040195125000265?pes=vor&amp;utm_source=scopus&amp;getft_integrator=scopus#bb0165"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39D86D-8E62-1EF8-DD3B-5AEF662ECD94}"/>
              </a:ext>
            </a:extLst>
          </p:cNvPr>
          <p:cNvSpPr>
            <a:spLocks noGrp="1"/>
          </p:cNvSpPr>
          <p:nvPr>
            <p:ph type="ctrTitle"/>
          </p:nvPr>
        </p:nvSpPr>
        <p:spPr>
          <a:xfrm>
            <a:off x="685800" y="1600200"/>
            <a:ext cx="7772400" cy="1655762"/>
          </a:xfrm>
        </p:spPr>
        <p:txBody>
          <a:bodyPr>
            <a:normAutofit/>
          </a:bodyPr>
          <a:lstStyle/>
          <a:p>
            <a:r>
              <a:rPr lang="en-US" altLang="zh-TW" sz="2800" dirty="0">
                <a:latin typeface="Times New Roman" panose="02020603050405020304" pitchFamily="18" charset="0"/>
                <a:cs typeface="Times New Roman" panose="02020603050405020304" pitchFamily="18" charset="0"/>
              </a:rPr>
              <a:t>Impact of large-scale structures on fracture network connectivity: Insights into the Vaca </a:t>
            </a:r>
            <a:r>
              <a:rPr lang="en-US" altLang="zh-TW" sz="2800" dirty="0" err="1">
                <a:latin typeface="Times New Roman" panose="02020603050405020304" pitchFamily="18" charset="0"/>
                <a:cs typeface="Times New Roman" panose="02020603050405020304" pitchFamily="18" charset="0"/>
              </a:rPr>
              <a:t>Muerta</a:t>
            </a:r>
            <a:r>
              <a:rPr lang="en-US" altLang="zh-TW" sz="2800" dirty="0">
                <a:latin typeface="Times New Roman" panose="02020603050405020304" pitchFamily="18" charset="0"/>
                <a:cs typeface="Times New Roman" panose="02020603050405020304" pitchFamily="18" charset="0"/>
              </a:rPr>
              <a:t> unconventional play, Neuquén basin, Argentina</a:t>
            </a:r>
            <a:endParaRPr lang="zh-TW" altLang="en-US" sz="2800" dirty="0">
              <a:latin typeface="Times New Roman" panose="02020603050405020304" pitchFamily="18" charset="0"/>
              <a:cs typeface="Times New Roman" panose="02020603050405020304" pitchFamily="18" charset="0"/>
            </a:endParaRPr>
          </a:p>
        </p:txBody>
      </p:sp>
      <p:sp>
        <p:nvSpPr>
          <p:cNvPr id="3" name="副標題 2">
            <a:extLst>
              <a:ext uri="{FF2B5EF4-FFF2-40B4-BE49-F238E27FC236}">
                <a16:creationId xmlns:a16="http://schemas.microsoft.com/office/drawing/2014/main" id="{4396EE8F-AD18-0096-B449-FDD2865D1222}"/>
              </a:ext>
            </a:extLst>
          </p:cNvPr>
          <p:cNvSpPr>
            <a:spLocks noGrp="1"/>
          </p:cNvSpPr>
          <p:nvPr>
            <p:ph type="subTitle" idx="1"/>
          </p:nvPr>
        </p:nvSpPr>
        <p:spPr/>
        <p:txBody>
          <a:bodyPr>
            <a:normAutofit/>
          </a:bodyPr>
          <a:lstStyle/>
          <a:p>
            <a:endParaRPr lang="es-ES" altLang="zh-TW" sz="2000" dirty="0">
              <a:latin typeface="Times New Roman" panose="02020603050405020304" pitchFamily="18" charset="0"/>
              <a:cs typeface="Times New Roman" panose="02020603050405020304" pitchFamily="18" charset="0"/>
            </a:endParaRPr>
          </a:p>
          <a:p>
            <a:r>
              <a:rPr lang="es-ES" altLang="zh-TW" sz="2000" dirty="0">
                <a:latin typeface="Times New Roman" panose="02020603050405020304" pitchFamily="18" charset="0"/>
                <a:cs typeface="Times New Roman" panose="02020603050405020304" pitchFamily="18" charset="0"/>
              </a:rPr>
              <a:t>Correa-Luna, C., Yagupsky, D. L., Likerman, J., &amp; Barcelona, H., 2025. </a:t>
            </a:r>
            <a:r>
              <a:rPr lang="es-ES" altLang="zh-TW" sz="2000" i="1" dirty="0">
                <a:latin typeface="Times New Roman" panose="02020603050405020304" pitchFamily="18" charset="0"/>
                <a:cs typeface="Times New Roman" panose="02020603050405020304" pitchFamily="18" charset="0"/>
              </a:rPr>
              <a:t>Tectonophysics</a:t>
            </a:r>
            <a:r>
              <a:rPr lang="es-ES" altLang="zh-TW" sz="2000" dirty="0">
                <a:latin typeface="Times New Roman" panose="02020603050405020304" pitchFamily="18" charset="0"/>
                <a:cs typeface="Times New Roman" panose="02020603050405020304" pitchFamily="18" charset="0"/>
              </a:rPr>
              <a:t>, </a:t>
            </a:r>
            <a:r>
              <a:rPr lang="es-ES" altLang="zh-TW" sz="2000" b="1" dirty="0">
                <a:latin typeface="Times New Roman" panose="02020603050405020304" pitchFamily="18" charset="0"/>
                <a:cs typeface="Times New Roman" panose="02020603050405020304" pitchFamily="18" charset="0"/>
              </a:rPr>
              <a:t>898</a:t>
            </a:r>
            <a:r>
              <a:rPr lang="es-ES" altLang="zh-TW" sz="2000" dirty="0">
                <a:latin typeface="Times New Roman" panose="02020603050405020304" pitchFamily="18" charset="0"/>
                <a:cs typeface="Times New Roman" panose="02020603050405020304" pitchFamily="18" charset="0"/>
              </a:rPr>
              <a:t>, 230640.</a:t>
            </a:r>
            <a:endParaRPr lang="zh-TW" altLang="en-US" sz="2000" dirty="0">
              <a:latin typeface="Times New Roman" panose="02020603050405020304" pitchFamily="18" charset="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1350EEF2-DA1A-F19F-7C6B-6F7BB1D78EE7}"/>
              </a:ext>
            </a:extLst>
          </p:cNvPr>
          <p:cNvSpPr>
            <a:spLocks noGrp="1"/>
          </p:cNvSpPr>
          <p:nvPr>
            <p:ph type="sldNum" sz="quarter" idx="12"/>
          </p:nvPr>
        </p:nvSpPr>
        <p:spPr/>
        <p:txBody>
          <a:bodyPr/>
          <a:lstStyle/>
          <a:p>
            <a:fld id="{4043DF3D-266E-43A8-9F91-846C673C1003}" type="slidenum">
              <a:rPr lang="zh-TW" altLang="en-US" smtClean="0"/>
              <a:t>1</a:t>
            </a:fld>
            <a:endParaRPr lang="zh-TW" altLang="en-US"/>
          </a:p>
        </p:txBody>
      </p:sp>
      <p:pic>
        <p:nvPicPr>
          <p:cNvPr id="5" name="圖片 4">
            <a:extLst>
              <a:ext uri="{FF2B5EF4-FFF2-40B4-BE49-F238E27FC236}">
                <a16:creationId xmlns:a16="http://schemas.microsoft.com/office/drawing/2014/main" id="{3C999097-9A3B-FD8A-E18B-5BA53E4DB1B8}"/>
              </a:ext>
            </a:extLst>
          </p:cNvPr>
          <p:cNvPicPr>
            <a:picLocks noChangeAspect="1"/>
          </p:cNvPicPr>
          <p:nvPr/>
        </p:nvPicPr>
        <p:blipFill>
          <a:blip r:embed="rId2">
            <a:clrChange>
              <a:clrFrom>
                <a:srgbClr val="FAF6F0"/>
              </a:clrFrom>
              <a:clrTo>
                <a:srgbClr val="FAF6F0">
                  <a:alpha val="0"/>
                </a:srgbClr>
              </a:clrTo>
            </a:clrChange>
            <a:extLst>
              <a:ext uri="{28A0092B-C50C-407E-A947-70E740481C1C}">
                <a14:useLocalDpi xmlns:a14="http://schemas.microsoft.com/office/drawing/2010/main" val="0"/>
              </a:ext>
            </a:extLst>
          </a:blip>
          <a:stretch>
            <a:fillRect/>
          </a:stretch>
        </p:blipFill>
        <p:spPr>
          <a:xfrm>
            <a:off x="7034130" y="264311"/>
            <a:ext cx="1958999" cy="644251"/>
          </a:xfrm>
          <a:prstGeom prst="rect">
            <a:avLst/>
          </a:prstGeom>
        </p:spPr>
      </p:pic>
      <p:grpSp>
        <p:nvGrpSpPr>
          <p:cNvPr id="6" name="群組 5">
            <a:extLst>
              <a:ext uri="{FF2B5EF4-FFF2-40B4-BE49-F238E27FC236}">
                <a16:creationId xmlns:a16="http://schemas.microsoft.com/office/drawing/2014/main" id="{9DBB7447-598D-4DD7-6C86-BFF48547B7C6}"/>
              </a:ext>
            </a:extLst>
          </p:cNvPr>
          <p:cNvGrpSpPr/>
          <p:nvPr/>
        </p:nvGrpSpPr>
        <p:grpSpPr>
          <a:xfrm>
            <a:off x="150871" y="217104"/>
            <a:ext cx="4278272" cy="738664"/>
            <a:chOff x="103725" y="931434"/>
            <a:chExt cx="4278272" cy="738664"/>
          </a:xfrm>
        </p:grpSpPr>
        <p:pic>
          <p:nvPicPr>
            <p:cNvPr id="7" name="圖片 6">
              <a:extLst>
                <a:ext uri="{FF2B5EF4-FFF2-40B4-BE49-F238E27FC236}">
                  <a16:creationId xmlns:a16="http://schemas.microsoft.com/office/drawing/2014/main" id="{3D9845E4-C268-A9E6-AA72-BDB8EEB61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25" y="963760"/>
              <a:ext cx="674012" cy="674012"/>
            </a:xfrm>
            <a:prstGeom prst="rect">
              <a:avLst/>
            </a:prstGeom>
          </p:spPr>
        </p:pic>
        <p:sp>
          <p:nvSpPr>
            <p:cNvPr id="8" name="文字方塊 7">
              <a:extLst>
                <a:ext uri="{FF2B5EF4-FFF2-40B4-BE49-F238E27FC236}">
                  <a16:creationId xmlns:a16="http://schemas.microsoft.com/office/drawing/2014/main" id="{1212EC1D-F1A9-BFE8-8344-B5D00F17421B}"/>
                </a:ext>
              </a:extLst>
            </p:cNvPr>
            <p:cNvSpPr txBox="1"/>
            <p:nvPr/>
          </p:nvSpPr>
          <p:spPr>
            <a:xfrm>
              <a:off x="777737" y="931434"/>
              <a:ext cx="3604260" cy="738664"/>
            </a:xfrm>
            <a:prstGeom prst="rect">
              <a:avLst/>
            </a:prstGeom>
            <a:noFill/>
          </p:spPr>
          <p:txBody>
            <a:bodyPr wrap="square" rtlCol="0">
              <a:spAutoFit/>
            </a:bodyPr>
            <a:lstStyle/>
            <a:p>
              <a:pPr defTabSz="342900">
                <a:defRPr/>
              </a:pPr>
              <a:r>
                <a:rPr lang="zh-TW" altLang="en-US" sz="1050" b="1" dirty="0">
                  <a:solidFill>
                    <a:srgbClr val="2E2B2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國立中央大學</a:t>
              </a:r>
              <a:endParaRPr lang="en-US" altLang="zh-TW" sz="1050" b="1" dirty="0">
                <a:solidFill>
                  <a:srgbClr val="2E2B2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defTabSz="342900">
                <a:defRPr/>
              </a:pPr>
              <a:r>
                <a:rPr lang="zh-TW" altLang="en-US" sz="1050" b="1" dirty="0">
                  <a:solidFill>
                    <a:srgbClr val="2E2B2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應用地質研究所</a:t>
              </a:r>
              <a:endParaRPr lang="en-US" altLang="zh-TW" sz="1050" b="1" dirty="0">
                <a:solidFill>
                  <a:srgbClr val="2E2B2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defTabSz="342900">
                <a:defRPr/>
              </a:pPr>
              <a:r>
                <a:rPr lang="en-US" altLang="zh-TW" sz="1050" b="1" dirty="0">
                  <a:solidFill>
                    <a:srgbClr val="2E2B21"/>
                  </a:solidFill>
                  <a:effectLst>
                    <a:outerShdw blurRad="38100" dist="38100" dir="2700000" algn="tl">
                      <a:srgbClr val="000000">
                        <a:alpha val="43137"/>
                      </a:srgbClr>
                    </a:outerShdw>
                  </a:effectLst>
                  <a:latin typeface="Times New Roman" panose="02020603050405020304" pitchFamily="18" charset="0"/>
                  <a:ea typeface="教育部" panose="02010609010101010101" pitchFamily="49" charset="-120"/>
                  <a:cs typeface="Times New Roman" panose="02020603050405020304" pitchFamily="18" charset="0"/>
                </a:rPr>
                <a:t>National Central University</a:t>
              </a:r>
            </a:p>
            <a:p>
              <a:pPr defTabSz="342900">
                <a:defRPr/>
              </a:pPr>
              <a:r>
                <a:rPr lang="en-US" altLang="zh-TW" sz="1050" b="1" dirty="0">
                  <a:solidFill>
                    <a:srgbClr val="2E2B21"/>
                  </a:solidFill>
                  <a:effectLst>
                    <a:outerShdw blurRad="38100" dist="38100" dir="2700000" algn="tl">
                      <a:srgbClr val="000000">
                        <a:alpha val="43137"/>
                      </a:srgbClr>
                    </a:outerShdw>
                  </a:effectLst>
                  <a:latin typeface="Times New Roman" panose="02020603050405020304" pitchFamily="18" charset="0"/>
                  <a:ea typeface="教育部" panose="02010609010101010101" pitchFamily="49" charset="-120"/>
                  <a:cs typeface="Times New Roman" panose="02020603050405020304" pitchFamily="18" charset="0"/>
                </a:rPr>
                <a:t>Graduate Institute of Applied Geology</a:t>
              </a:r>
              <a:endParaRPr lang="zh-TW" altLang="en-US" sz="1050" b="1" dirty="0">
                <a:solidFill>
                  <a:srgbClr val="2E2B21"/>
                </a:solidFill>
                <a:effectLst>
                  <a:outerShdw blurRad="38100" dist="38100" dir="2700000" algn="tl">
                    <a:srgbClr val="000000">
                      <a:alpha val="43137"/>
                    </a:srgbClr>
                  </a:outerShdw>
                </a:effectLst>
                <a:latin typeface="Times New Roman" panose="02020603050405020304" pitchFamily="18" charset="0"/>
                <a:ea typeface="教育部" panose="02010609010101010101" pitchFamily="49" charset="-120"/>
                <a:cs typeface="Times New Roman" panose="02020603050405020304" pitchFamily="18" charset="0"/>
              </a:endParaRPr>
            </a:p>
          </p:txBody>
        </p:sp>
      </p:grpSp>
      <p:sp>
        <p:nvSpPr>
          <p:cNvPr id="10" name="文字方塊 9">
            <a:extLst>
              <a:ext uri="{FF2B5EF4-FFF2-40B4-BE49-F238E27FC236}">
                <a16:creationId xmlns:a16="http://schemas.microsoft.com/office/drawing/2014/main" id="{19D863B1-554E-4E13-8350-B0569143BE03}"/>
              </a:ext>
            </a:extLst>
          </p:cNvPr>
          <p:cNvSpPr txBox="1"/>
          <p:nvPr/>
        </p:nvSpPr>
        <p:spPr>
          <a:xfrm>
            <a:off x="5181411" y="5345410"/>
            <a:ext cx="3276789" cy="923330"/>
          </a:xfrm>
          <a:prstGeom prst="rect">
            <a:avLst/>
          </a:prstGeom>
          <a:noFill/>
        </p:spPr>
        <p:txBody>
          <a:bodyPr wrap="square">
            <a:spAutoFit/>
          </a:bodyPr>
          <a:lstStyle/>
          <a:p>
            <a:pPr defTabSz="342900">
              <a:defRPr/>
            </a:pPr>
            <a:r>
              <a:rPr lang="en-US" altLang="zh-TW" sz="1800" dirty="0">
                <a:solidFill>
                  <a:srgbClr val="2E2B21"/>
                </a:solidFill>
                <a:latin typeface="Times New Roman" panose="02020603050405020304" pitchFamily="18" charset="0"/>
                <a:ea typeface="微軟正黑體" panose="020B0604030504040204" pitchFamily="34" charset="-120"/>
                <a:cs typeface="Times New Roman" panose="02020603050405020304" pitchFamily="18" charset="0"/>
              </a:rPr>
              <a:t>Presenter : Mu Kuo</a:t>
            </a:r>
            <a:endParaRPr lang="en-US" altLang="zh-TW" sz="1800" dirty="0">
              <a:solidFill>
                <a:srgbClr val="2E2B21"/>
              </a:solidFill>
              <a:latin typeface="Times New Roman" panose="02020603050405020304" pitchFamily="18" charset="0"/>
              <a:ea typeface="微軟正黑體"/>
              <a:cs typeface="Times New Roman" panose="02020603050405020304" pitchFamily="18" charset="0"/>
            </a:endParaRPr>
          </a:p>
          <a:p>
            <a:pPr defTabSz="342900">
              <a:defRPr/>
            </a:pPr>
            <a:r>
              <a:rPr lang="en-US" altLang="zh-TW" sz="1800" dirty="0">
                <a:solidFill>
                  <a:srgbClr val="2E2B21"/>
                </a:solidFill>
                <a:latin typeface="Times New Roman" panose="02020603050405020304" pitchFamily="18" charset="0"/>
                <a:ea typeface="微軟正黑體" panose="020B0604030504040204" pitchFamily="34" charset="-120"/>
                <a:cs typeface="Times New Roman" panose="02020603050405020304" pitchFamily="18" charset="0"/>
              </a:rPr>
              <a:t>Advisor : Wen-</a:t>
            </a:r>
            <a:r>
              <a:rPr lang="en-US" altLang="zh-TW" sz="1800" dirty="0" err="1">
                <a:solidFill>
                  <a:srgbClr val="2E2B21"/>
                </a:solidFill>
                <a:latin typeface="Times New Roman" panose="02020603050405020304" pitchFamily="18" charset="0"/>
                <a:ea typeface="微軟正黑體" panose="020B0604030504040204" pitchFamily="34" charset="-120"/>
                <a:cs typeface="Times New Roman" panose="02020603050405020304" pitchFamily="18" charset="0"/>
              </a:rPr>
              <a:t>Jeng</a:t>
            </a:r>
            <a:r>
              <a:rPr lang="en-US" altLang="zh-TW" sz="1800" dirty="0">
                <a:solidFill>
                  <a:srgbClr val="2E2B21"/>
                </a:solidFill>
                <a:latin typeface="Times New Roman" panose="02020603050405020304" pitchFamily="18" charset="0"/>
                <a:ea typeface="微軟正黑體" panose="020B0604030504040204" pitchFamily="34" charset="-120"/>
                <a:cs typeface="Times New Roman" panose="02020603050405020304" pitchFamily="18" charset="0"/>
              </a:rPr>
              <a:t> Owen Huang</a:t>
            </a:r>
          </a:p>
          <a:p>
            <a:pPr defTabSz="342900">
              <a:defRPr/>
            </a:pPr>
            <a:r>
              <a:rPr lang="en-US" altLang="zh-TW" sz="1800" dirty="0">
                <a:solidFill>
                  <a:srgbClr val="2E2B21"/>
                </a:solidFill>
                <a:latin typeface="Times New Roman" panose="02020603050405020304" pitchFamily="18" charset="0"/>
                <a:ea typeface="微軟正黑體" panose="020B0604030504040204" pitchFamily="34" charset="-120"/>
                <a:cs typeface="Times New Roman" panose="02020603050405020304" pitchFamily="18" charset="0"/>
              </a:rPr>
              <a:t>Date : 2025/05/02</a:t>
            </a:r>
          </a:p>
        </p:txBody>
      </p:sp>
    </p:spTree>
    <p:extLst>
      <p:ext uri="{BB962C8B-B14F-4D97-AF65-F5344CB8AC3E}">
        <p14:creationId xmlns:p14="http://schemas.microsoft.com/office/powerpoint/2010/main" val="790165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9A66F79-A6F3-4EA1-10F1-C51497D3AC7F}"/>
              </a:ext>
            </a:extLst>
          </p:cNvPr>
          <p:cNvSpPr txBox="1"/>
          <p:nvPr/>
        </p:nvSpPr>
        <p:spPr>
          <a:xfrm>
            <a:off x="485870" y="136524"/>
            <a:ext cx="1234633"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Result</a:t>
            </a:r>
          </a:p>
        </p:txBody>
      </p:sp>
      <p:sp>
        <p:nvSpPr>
          <p:cNvPr id="2" name="文字方塊 1">
            <a:extLst>
              <a:ext uri="{FF2B5EF4-FFF2-40B4-BE49-F238E27FC236}">
                <a16:creationId xmlns:a16="http://schemas.microsoft.com/office/drawing/2014/main" id="{EA3F7DD7-FAE9-9C19-093B-820029803E29}"/>
              </a:ext>
            </a:extLst>
          </p:cNvPr>
          <p:cNvSpPr txBox="1"/>
          <p:nvPr/>
        </p:nvSpPr>
        <p:spPr>
          <a:xfrm>
            <a:off x="485870" y="670967"/>
            <a:ext cx="6985694" cy="1292662"/>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Crack Network of Los </a:t>
            </a:r>
            <a:r>
              <a:rPr lang="en-US" altLang="zh-TW" sz="2400" dirty="0" err="1">
                <a:latin typeface="Times New Roman" panose="02020603050405020304" pitchFamily="18" charset="0"/>
                <a:ea typeface="標楷體" panose="03000509000000000000" pitchFamily="65" charset="-120"/>
                <a:cs typeface="Times New Roman" panose="02020603050405020304" pitchFamily="18" charset="0"/>
              </a:rPr>
              <a:t>Catutos</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b="0" i="0" dirty="0">
                <a:solidFill>
                  <a:srgbClr val="1F1F1F"/>
                </a:solidFill>
                <a:effectLst/>
                <a:latin typeface="Times New Roman" panose="02020603050405020304" pitchFamily="18" charset="0"/>
                <a:cs typeface="Times New Roman" panose="02020603050405020304" pitchFamily="18" charset="0"/>
              </a:rPr>
              <a:t>The equal-area rose diagram summarizes fracture orientation for each case. </a:t>
            </a:r>
            <a:r>
              <a:rPr lang="en-US" altLang="zh-TW" b="0" i="0" dirty="0">
                <a:solidFill>
                  <a:srgbClr val="1F1F1F"/>
                </a:solidFill>
                <a:effectLst/>
                <a:latin typeface="Times New Roman" panose="02020603050405020304" pitchFamily="18" charset="0"/>
                <a:ea typeface="標楷體" panose="03000509000000000000" pitchFamily="65" charset="-120"/>
                <a:cs typeface="Times New Roman" panose="02020603050405020304" pitchFamily="18" charset="0"/>
              </a:rPr>
              <a:t>C</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onsisting primarily of a set of fractures with a WNW-ESE trend, accompanied by a set of minor orthogonal fractures (N-S trending).</a:t>
            </a:r>
          </a:p>
        </p:txBody>
      </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10</a:t>
            </a:fld>
            <a:endParaRPr lang="zh-TW" altLang="en-US"/>
          </a:p>
        </p:txBody>
      </p:sp>
      <p:pic>
        <p:nvPicPr>
          <p:cNvPr id="5" name="圖片 4" descr="一張含有 文字, 螢幕擷取畫面, 地圖 的圖片&#10;&#10;AI-generated content may be incorrect.">
            <a:extLst>
              <a:ext uri="{FF2B5EF4-FFF2-40B4-BE49-F238E27FC236}">
                <a16:creationId xmlns:a16="http://schemas.microsoft.com/office/drawing/2014/main" id="{84ACA793-13BE-2F6F-16A0-94FA90CDF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870" y="2136610"/>
            <a:ext cx="5352745" cy="4584866"/>
          </a:xfrm>
          <a:prstGeom prst="rect">
            <a:avLst/>
          </a:prstGeom>
        </p:spPr>
      </p:pic>
      <p:sp>
        <p:nvSpPr>
          <p:cNvPr id="8" name="文字方塊 7">
            <a:extLst>
              <a:ext uri="{FF2B5EF4-FFF2-40B4-BE49-F238E27FC236}">
                <a16:creationId xmlns:a16="http://schemas.microsoft.com/office/drawing/2014/main" id="{65D35E12-815E-4EFC-AFB8-B09EC179058B}"/>
              </a:ext>
            </a:extLst>
          </p:cNvPr>
          <p:cNvSpPr txBox="1"/>
          <p:nvPr/>
        </p:nvSpPr>
        <p:spPr>
          <a:xfrm>
            <a:off x="5888945" y="2136610"/>
            <a:ext cx="3165238" cy="4247317"/>
          </a:xfrm>
          <a:prstGeom prst="rect">
            <a:avLst/>
          </a:prstGeom>
          <a:noFill/>
        </p:spPr>
        <p:txBody>
          <a:bodyPr wrap="square" rtlCol="0">
            <a:spAutoFit/>
          </a:bodyPr>
          <a:lstStyle/>
          <a:p>
            <a:r>
              <a:rPr lang="en-US" altLang="zh-TW" b="0" i="0" dirty="0">
                <a:solidFill>
                  <a:srgbClr val="1F1F1F"/>
                </a:solidFill>
                <a:effectLst/>
                <a:latin typeface="Times New Roman" panose="02020603050405020304" pitchFamily="18" charset="0"/>
                <a:cs typeface="Times New Roman" panose="02020603050405020304" pitchFamily="18" charset="0"/>
              </a:rPr>
              <a:t>The equal-area rose diagram: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WNW-ESE trend with a set of N-S trending minor orthogonal fractures.</a:t>
            </a:r>
            <a:endParaRPr lang="en-US" altLang="zh-TW" b="0" i="0" dirty="0">
              <a:solidFill>
                <a:srgbClr val="1F1F1F"/>
              </a:solidFill>
              <a:effectLst/>
              <a:latin typeface="Times New Roman" panose="02020603050405020304" pitchFamily="18" charset="0"/>
              <a:cs typeface="Times New Roman" panose="02020603050405020304" pitchFamily="18" charset="0"/>
            </a:endParaRPr>
          </a:p>
          <a:p>
            <a:r>
              <a:rPr lang="en-US" altLang="zh-TW" dirty="0">
                <a:solidFill>
                  <a:srgbClr val="1F1F1F"/>
                </a:solidFill>
                <a:latin typeface="Times New Roman" panose="02020603050405020304" pitchFamily="18" charset="0"/>
                <a:cs typeface="Times New Roman" panose="02020603050405020304" pitchFamily="18" charset="0"/>
              </a:rPr>
              <a:t>Field:</a:t>
            </a:r>
            <a:endParaRPr lang="en-US" altLang="zh-TW" b="0" i="0" dirty="0">
              <a:solidFill>
                <a:srgbClr val="1F1F1F"/>
              </a:solidFill>
              <a:effectLst/>
              <a:latin typeface="Times New Roman" panose="02020603050405020304" pitchFamily="18" charset="0"/>
              <a:cs typeface="Times New Roman" panose="02020603050405020304" pitchFamily="18" charset="0"/>
            </a:endParaRPr>
          </a:p>
          <a:p>
            <a:r>
              <a:rPr lang="en-US" altLang="zh-TW" b="0" i="0" dirty="0">
                <a:solidFill>
                  <a:srgbClr val="1F1F1F"/>
                </a:solidFill>
                <a:effectLst/>
                <a:latin typeface="Times New Roman" panose="02020603050405020304" pitchFamily="18" charset="0"/>
                <a:cs typeface="Times New Roman" panose="02020603050405020304" pitchFamily="18" charset="0"/>
              </a:rPr>
              <a:t>Mean spacings: 0.36 </a:t>
            </a:r>
            <a:r>
              <a:rPr lang="en-US" altLang="zh-TW" dirty="0">
                <a:solidFill>
                  <a:srgbClr val="1F1F1F"/>
                </a:solidFill>
                <a:latin typeface="Times New Roman" panose="02020603050405020304" pitchFamily="18" charset="0"/>
                <a:cs typeface="Times New Roman" panose="02020603050405020304" pitchFamily="18" charset="0"/>
              </a:rPr>
              <a:t>-</a:t>
            </a:r>
            <a:r>
              <a:rPr lang="en-US" altLang="zh-TW" b="0" i="0" dirty="0">
                <a:solidFill>
                  <a:srgbClr val="1F1F1F"/>
                </a:solidFill>
                <a:effectLst/>
                <a:latin typeface="Times New Roman" panose="02020603050405020304" pitchFamily="18" charset="0"/>
                <a:cs typeface="Times New Roman" panose="02020603050405020304" pitchFamily="18" charset="0"/>
              </a:rPr>
              <a:t> 0.58 m</a:t>
            </a:r>
          </a:p>
          <a:p>
            <a:r>
              <a:rPr lang="en-US" altLang="zh-TW" dirty="0">
                <a:solidFill>
                  <a:srgbClr val="1F1F1F"/>
                </a:solidFill>
                <a:latin typeface="Times New Roman" panose="02020603050405020304" pitchFamily="18" charset="0"/>
                <a:cs typeface="Times New Roman" panose="02020603050405020304" pitchFamily="18" charset="0"/>
              </a:rPr>
              <a:t>Traces: 0.22 - 9.92 m</a:t>
            </a:r>
          </a:p>
          <a:p>
            <a:r>
              <a:rPr lang="en-US" altLang="zh-TW" dirty="0">
                <a:solidFill>
                  <a:srgbClr val="1F1F1F"/>
                </a:solidFill>
                <a:latin typeface="Times New Roman" panose="02020603050405020304" pitchFamily="18" charset="0"/>
                <a:cs typeface="Times New Roman" panose="02020603050405020304" pitchFamily="18" charset="0"/>
              </a:rPr>
              <a:t>mean trace length</a:t>
            </a:r>
            <a:r>
              <a:rPr lang="zh-TW" altLang="en-US" dirty="0">
                <a:solidFill>
                  <a:srgbClr val="1F1F1F"/>
                </a:solidFill>
                <a:latin typeface="Times New Roman" panose="02020603050405020304" pitchFamily="18" charset="0"/>
                <a:cs typeface="Times New Roman" panose="02020603050405020304" pitchFamily="18" charset="0"/>
              </a:rPr>
              <a:t> </a:t>
            </a:r>
            <a:r>
              <a:rPr lang="en-US" altLang="zh-TW" dirty="0">
                <a:solidFill>
                  <a:srgbClr val="1F1F1F"/>
                </a:solidFill>
                <a:latin typeface="Times New Roman" panose="02020603050405020304" pitchFamily="18" charset="0"/>
                <a:cs typeface="Times New Roman" panose="02020603050405020304" pitchFamily="18" charset="0"/>
              </a:rPr>
              <a:t>= 2.36 m</a:t>
            </a:r>
          </a:p>
          <a:p>
            <a:r>
              <a:rPr lang="en-US" altLang="zh-TW" dirty="0">
                <a:solidFill>
                  <a:srgbClr val="1F1F1F"/>
                </a:solidFill>
                <a:latin typeface="Times New Roman" panose="02020603050405020304" pitchFamily="18" charset="0"/>
                <a:cs typeface="Times New Roman" panose="02020603050405020304" pitchFamily="18" charset="0"/>
              </a:rPr>
              <a:t>median = 1.99 m (SD = 1.52 m).</a:t>
            </a:r>
          </a:p>
          <a:p>
            <a:endParaRPr lang="en-US" altLang="zh-TW" dirty="0">
              <a:solidFill>
                <a:srgbClr val="1F1F1F"/>
              </a:solidFill>
              <a:latin typeface="Times New Roman" panose="02020603050405020304" pitchFamily="18" charset="0"/>
              <a:cs typeface="Times New Roman" panose="02020603050405020304" pitchFamily="18" charset="0"/>
            </a:endParaRPr>
          </a:p>
          <a:p>
            <a:r>
              <a:rPr lang="en-US" altLang="zh-TW" dirty="0">
                <a:solidFill>
                  <a:srgbClr val="1F1F1F"/>
                </a:solidFill>
                <a:latin typeface="Times New Roman" panose="02020603050405020304" pitchFamily="18" charset="0"/>
                <a:cs typeface="Times New Roman" panose="02020603050405020304" pitchFamily="18" charset="0"/>
              </a:rPr>
              <a:t>UAV:</a:t>
            </a:r>
          </a:p>
          <a:p>
            <a:r>
              <a:rPr lang="en-US" altLang="zh-TW" dirty="0">
                <a:solidFill>
                  <a:srgbClr val="1F1F1F"/>
                </a:solidFill>
                <a:latin typeface="Times New Roman" panose="02020603050405020304" pitchFamily="18" charset="0"/>
                <a:cs typeface="Times New Roman" panose="02020603050405020304" pitchFamily="18" charset="0"/>
              </a:rPr>
              <a:t>Mean spacings: 0.15 - 0.21 m</a:t>
            </a:r>
          </a:p>
          <a:p>
            <a:r>
              <a:rPr lang="en-US" altLang="zh-TW" dirty="0">
                <a:solidFill>
                  <a:srgbClr val="1F1F1F"/>
                </a:solidFill>
                <a:latin typeface="Times New Roman" panose="02020603050405020304" pitchFamily="18" charset="0"/>
                <a:cs typeface="Times New Roman" panose="02020603050405020304" pitchFamily="18" charset="0"/>
              </a:rPr>
              <a:t>Traces: 0.2 - 4.57 m</a:t>
            </a:r>
          </a:p>
          <a:p>
            <a:r>
              <a:rPr lang="en-US" altLang="zh-TW" dirty="0">
                <a:solidFill>
                  <a:srgbClr val="1F1F1F"/>
                </a:solidFill>
                <a:latin typeface="Times New Roman" panose="02020603050405020304" pitchFamily="18" charset="0"/>
                <a:cs typeface="Times New Roman" panose="02020603050405020304" pitchFamily="18" charset="0"/>
              </a:rPr>
              <a:t>mean trace length = 0.85 m</a:t>
            </a:r>
          </a:p>
          <a:p>
            <a:r>
              <a:rPr lang="en-US" altLang="zh-TW" dirty="0">
                <a:solidFill>
                  <a:srgbClr val="1F1F1F"/>
                </a:solidFill>
                <a:latin typeface="Times New Roman" panose="02020603050405020304" pitchFamily="18" charset="0"/>
                <a:cs typeface="Times New Roman" panose="02020603050405020304" pitchFamily="18" charset="0"/>
              </a:rPr>
              <a:t>median = 0.67 m (SD = 0.61 m).</a:t>
            </a:r>
          </a:p>
        </p:txBody>
      </p:sp>
      <p:sp>
        <p:nvSpPr>
          <p:cNvPr id="7" name="文字方塊 6">
            <a:extLst>
              <a:ext uri="{FF2B5EF4-FFF2-40B4-BE49-F238E27FC236}">
                <a16:creationId xmlns:a16="http://schemas.microsoft.com/office/drawing/2014/main" id="{4AEA5A1C-3EF6-787A-C10F-315F5C1AC211}"/>
              </a:ext>
            </a:extLst>
          </p:cNvPr>
          <p:cNvSpPr txBox="1"/>
          <p:nvPr/>
        </p:nvSpPr>
        <p:spPr>
          <a:xfrm>
            <a:off x="7336536" y="1025051"/>
            <a:ext cx="1321594" cy="646331"/>
          </a:xfrm>
          <a:prstGeom prst="rect">
            <a:avLst/>
          </a:prstGeom>
          <a:solidFill>
            <a:schemeClr val="accent2">
              <a:lumMod val="20000"/>
              <a:lumOff val="80000"/>
            </a:schemeClr>
          </a:solidFill>
          <a:ln>
            <a:solidFill>
              <a:schemeClr val="accent6">
                <a:lumMod val="60000"/>
                <a:lumOff val="40000"/>
              </a:schemeClr>
            </a:solidFill>
          </a:ln>
        </p:spPr>
        <p:txBody>
          <a:bodyPr wrap="square">
            <a:spAutoFit/>
          </a:bodyPr>
          <a:lstStyle/>
          <a:p>
            <a:pPr algn="ctr"/>
            <a:r>
              <a:rPr lang="en-US" altLang="zh-TW" dirty="0">
                <a:latin typeface="Times New Roman" panose="02020603050405020304" pitchFamily="18" charset="0"/>
                <a:ea typeface="標楷體" panose="03000509000000000000" pitchFamily="65" charset="-120"/>
                <a:cs typeface="Times New Roman" panose="02020603050405020304" pitchFamily="18" charset="0"/>
              </a:rPr>
              <a:t>‘ladder-like’ Pattern</a:t>
            </a:r>
            <a:endParaRPr lang="zh-TW" altLang="en-US" dirty="0"/>
          </a:p>
        </p:txBody>
      </p:sp>
      <p:cxnSp>
        <p:nvCxnSpPr>
          <p:cNvPr id="9" name="直線接點 8">
            <a:extLst>
              <a:ext uri="{FF2B5EF4-FFF2-40B4-BE49-F238E27FC236}">
                <a16:creationId xmlns:a16="http://schemas.microsoft.com/office/drawing/2014/main" id="{2836771C-48CE-0722-85ED-28278409CCC2}"/>
              </a:ext>
            </a:extLst>
          </p:cNvPr>
          <p:cNvCxnSpPr>
            <a:cxnSpLocks/>
            <a:endCxn id="7" idx="1"/>
          </p:cNvCxnSpPr>
          <p:nvPr/>
        </p:nvCxnSpPr>
        <p:spPr>
          <a:xfrm flipV="1">
            <a:off x="5673436" y="1348217"/>
            <a:ext cx="1663100" cy="100960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6253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9A66F79-A6F3-4EA1-10F1-C51497D3AC7F}"/>
              </a:ext>
            </a:extLst>
          </p:cNvPr>
          <p:cNvSpPr txBox="1"/>
          <p:nvPr/>
        </p:nvSpPr>
        <p:spPr>
          <a:xfrm>
            <a:off x="485870" y="398354"/>
            <a:ext cx="1234633"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Result</a:t>
            </a:r>
          </a:p>
        </p:txBody>
      </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11</a:t>
            </a:fld>
            <a:endParaRPr lang="zh-TW" altLang="en-US"/>
          </a:p>
        </p:txBody>
      </p:sp>
      <p:sp>
        <p:nvSpPr>
          <p:cNvPr id="6" name="文字方塊 5">
            <a:extLst>
              <a:ext uri="{FF2B5EF4-FFF2-40B4-BE49-F238E27FC236}">
                <a16:creationId xmlns:a16="http://schemas.microsoft.com/office/drawing/2014/main" id="{CCB28D86-EEBE-384F-DCD5-3C691743D251}"/>
              </a:ext>
            </a:extLst>
          </p:cNvPr>
          <p:cNvSpPr txBox="1"/>
          <p:nvPr/>
        </p:nvSpPr>
        <p:spPr>
          <a:xfrm>
            <a:off x="485870" y="983129"/>
            <a:ext cx="8172260" cy="1292662"/>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Large-scale Fracture:</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 From the outcrop survey, GPS, and seismic profiles, it was observed that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large-scale cracks trended ENE-WSW</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had a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nearly vertical dip</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and ranged in length from a few meters to hundreds of meters.</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圖片 1">
            <a:extLst>
              <a:ext uri="{FF2B5EF4-FFF2-40B4-BE49-F238E27FC236}">
                <a16:creationId xmlns:a16="http://schemas.microsoft.com/office/drawing/2014/main" id="{0E373E0A-F72A-74AB-BC2E-80840EE3C8D4}"/>
              </a:ext>
            </a:extLst>
          </p:cNvPr>
          <p:cNvPicPr>
            <a:picLocks noChangeAspect="1"/>
          </p:cNvPicPr>
          <p:nvPr/>
        </p:nvPicPr>
        <p:blipFill>
          <a:blip r:embed="rId3"/>
          <a:srcRect r="49110" b="51049"/>
          <a:stretch/>
        </p:blipFill>
        <p:spPr>
          <a:xfrm>
            <a:off x="557259" y="2275791"/>
            <a:ext cx="4086225" cy="3345937"/>
          </a:xfrm>
          <a:prstGeom prst="rect">
            <a:avLst/>
          </a:prstGeom>
        </p:spPr>
      </p:pic>
      <p:pic>
        <p:nvPicPr>
          <p:cNvPr id="7" name="圖片 6">
            <a:extLst>
              <a:ext uri="{FF2B5EF4-FFF2-40B4-BE49-F238E27FC236}">
                <a16:creationId xmlns:a16="http://schemas.microsoft.com/office/drawing/2014/main" id="{63DD2C9C-0ED4-266F-5C0F-06D27E131383}"/>
              </a:ext>
            </a:extLst>
          </p:cNvPr>
          <p:cNvPicPr>
            <a:picLocks noChangeAspect="1"/>
          </p:cNvPicPr>
          <p:nvPr/>
        </p:nvPicPr>
        <p:blipFill>
          <a:blip r:embed="rId3"/>
          <a:srcRect l="50000" b="51049"/>
          <a:stretch/>
        </p:blipFill>
        <p:spPr>
          <a:xfrm>
            <a:off x="4572001" y="2275791"/>
            <a:ext cx="4014740" cy="3345937"/>
          </a:xfrm>
          <a:prstGeom prst="rect">
            <a:avLst/>
          </a:prstGeom>
        </p:spPr>
      </p:pic>
      <p:sp>
        <p:nvSpPr>
          <p:cNvPr id="8" name="文字方塊 7">
            <a:extLst>
              <a:ext uri="{FF2B5EF4-FFF2-40B4-BE49-F238E27FC236}">
                <a16:creationId xmlns:a16="http://schemas.microsoft.com/office/drawing/2014/main" id="{53C88F99-287B-8D86-403F-1EDEBA3C55A3}"/>
              </a:ext>
            </a:extLst>
          </p:cNvPr>
          <p:cNvSpPr txBox="1"/>
          <p:nvPr/>
        </p:nvSpPr>
        <p:spPr>
          <a:xfrm>
            <a:off x="557259" y="5621728"/>
            <a:ext cx="8029482" cy="954107"/>
          </a:xfrm>
          <a:prstGeom prst="rect">
            <a:avLst/>
          </a:prstGeom>
          <a:noFill/>
        </p:spPr>
        <p:txBody>
          <a:bodyPr wrap="square">
            <a:spAutoFit/>
          </a:bodyPr>
          <a:lstStyle/>
          <a:p>
            <a:pPr marL="228600" indent="-228600">
              <a:buAutoNum type="alphaLcParenBoth"/>
            </a:pPr>
            <a:r>
              <a:rPr lang="en-US" altLang="zh-TW" sz="1400" b="0" i="0" dirty="0">
                <a:solidFill>
                  <a:srgbClr val="1F1F1F"/>
                </a:solidFill>
                <a:effectLst/>
                <a:latin typeface="Times New Roman" panose="02020603050405020304" pitchFamily="18" charset="0"/>
                <a:cs typeface="Times New Roman" panose="02020603050405020304" pitchFamily="18" charset="0"/>
              </a:rPr>
              <a:t>Isochronous map and minimum curvature (</a:t>
            </a:r>
            <a:r>
              <a:rPr lang="en-US" altLang="zh-TW" sz="1400" b="0" i="0" dirty="0" err="1">
                <a:solidFill>
                  <a:srgbClr val="1F1F1F"/>
                </a:solidFill>
                <a:effectLst/>
                <a:latin typeface="Times New Roman" panose="02020603050405020304" pitchFamily="18" charset="0"/>
                <a:cs typeface="Times New Roman" panose="02020603050405020304" pitchFamily="18" charset="0"/>
              </a:rPr>
              <a:t>Cmin</a:t>
            </a:r>
            <a:r>
              <a:rPr lang="en-US" altLang="zh-TW" sz="1400" b="0" i="0" dirty="0">
                <a:solidFill>
                  <a:srgbClr val="1F1F1F"/>
                </a:solidFill>
                <a:effectLst/>
                <a:latin typeface="Times New Roman" panose="02020603050405020304" pitchFamily="18" charset="0"/>
                <a:cs typeface="Times New Roman" panose="02020603050405020304" pitchFamily="18" charset="0"/>
              </a:rPr>
              <a:t>) of Sequence 11 (Upper Tithonian) on the </a:t>
            </a:r>
            <a:r>
              <a:rPr lang="en-US" altLang="zh-TW" sz="1400" b="0" i="0" dirty="0" err="1">
                <a:solidFill>
                  <a:srgbClr val="1F1F1F"/>
                </a:solidFill>
                <a:effectLst/>
                <a:latin typeface="Times New Roman" panose="02020603050405020304" pitchFamily="18" charset="0"/>
                <a:cs typeface="Times New Roman" panose="02020603050405020304" pitchFamily="18" charset="0"/>
              </a:rPr>
              <a:t>Aguada</a:t>
            </a:r>
            <a:r>
              <a:rPr lang="en-US" altLang="zh-TW" sz="1400" b="0" i="0" dirty="0">
                <a:solidFill>
                  <a:srgbClr val="1F1F1F"/>
                </a:solidFill>
                <a:effectLst/>
                <a:latin typeface="Times New Roman" panose="02020603050405020304" pitchFamily="18" charset="0"/>
                <a:cs typeface="Times New Roman" panose="02020603050405020304" pitchFamily="18" charset="0"/>
              </a:rPr>
              <a:t> </a:t>
            </a:r>
            <a:r>
              <a:rPr lang="en-US" altLang="zh-TW" sz="1400" b="0" i="0" dirty="0" err="1">
                <a:solidFill>
                  <a:srgbClr val="1F1F1F"/>
                </a:solidFill>
                <a:effectLst/>
                <a:latin typeface="Times New Roman" panose="02020603050405020304" pitchFamily="18" charset="0"/>
                <a:cs typeface="Times New Roman" panose="02020603050405020304" pitchFamily="18" charset="0"/>
              </a:rPr>
              <a:t>Pichana</a:t>
            </a:r>
            <a:r>
              <a:rPr lang="en-US" altLang="zh-TW" sz="1400" b="0" i="0" dirty="0">
                <a:solidFill>
                  <a:srgbClr val="1F1F1F"/>
                </a:solidFill>
                <a:effectLst/>
                <a:latin typeface="Times New Roman" panose="02020603050405020304" pitchFamily="18" charset="0"/>
                <a:cs typeface="Times New Roman" panose="02020603050405020304" pitchFamily="18" charset="0"/>
              </a:rPr>
              <a:t> Este block (from </a:t>
            </a:r>
            <a:r>
              <a:rPr lang="en-US" altLang="zh-TW" sz="1400" b="0" i="0" u="none" strike="noStrike" dirty="0" err="1">
                <a:effectLst/>
                <a:latin typeface="Times New Roman" panose="02020603050405020304" pitchFamily="18" charset="0"/>
                <a:cs typeface="Times New Roman" panose="02020603050405020304" pitchFamily="18" charset="0"/>
                <a:hlinkClick r:id="rId4"/>
              </a:rPr>
              <a:t>Gangui</a:t>
            </a:r>
            <a:r>
              <a:rPr lang="en-US" altLang="zh-TW" sz="1400" b="0" i="0" u="none" strike="noStrike" dirty="0">
                <a:effectLst/>
                <a:latin typeface="Times New Roman" panose="02020603050405020304" pitchFamily="18" charset="0"/>
                <a:cs typeface="Times New Roman" panose="02020603050405020304" pitchFamily="18" charset="0"/>
                <a:hlinkClick r:id="rId4"/>
              </a:rPr>
              <a:t> and </a:t>
            </a:r>
            <a:r>
              <a:rPr lang="en-US" altLang="zh-TW" sz="1400" b="0" i="0" u="none" strike="noStrike" dirty="0" err="1">
                <a:effectLst/>
                <a:latin typeface="Times New Roman" panose="02020603050405020304" pitchFamily="18" charset="0"/>
                <a:cs typeface="Times New Roman" panose="02020603050405020304" pitchFamily="18" charset="0"/>
                <a:hlinkClick r:id="rId4"/>
              </a:rPr>
              <a:t>Grausem</a:t>
            </a:r>
            <a:r>
              <a:rPr lang="en-US" altLang="zh-TW" sz="1400" b="0" i="0" u="none" strike="noStrike" dirty="0">
                <a:effectLst/>
                <a:latin typeface="Times New Roman" panose="02020603050405020304" pitchFamily="18" charset="0"/>
                <a:cs typeface="Times New Roman" panose="02020603050405020304" pitchFamily="18" charset="0"/>
                <a:hlinkClick r:id="rId4"/>
              </a:rPr>
              <a:t>, 2014</a:t>
            </a:r>
            <a:r>
              <a:rPr lang="en-US" altLang="zh-TW" sz="1400" b="0" i="0" dirty="0">
                <a:solidFill>
                  <a:srgbClr val="1F1F1F"/>
                </a:solidFill>
                <a:effectLst/>
                <a:latin typeface="Times New Roman" panose="02020603050405020304" pitchFamily="18" charset="0"/>
                <a:cs typeface="Times New Roman" panose="02020603050405020304" pitchFamily="18" charset="0"/>
              </a:rPr>
              <a:t>).</a:t>
            </a:r>
          </a:p>
          <a:p>
            <a:pPr marL="228600" indent="-228600">
              <a:buAutoNum type="alphaLcParenBoth"/>
            </a:pPr>
            <a:r>
              <a:rPr lang="en-US" altLang="zh-TW" sz="1400" b="0" i="0" dirty="0">
                <a:solidFill>
                  <a:srgbClr val="1F1F1F"/>
                </a:solidFill>
                <a:effectLst/>
                <a:latin typeface="Times New Roman" panose="02020603050405020304" pitchFamily="18" charset="0"/>
                <a:cs typeface="Times New Roman" panose="02020603050405020304" pitchFamily="18" charset="0"/>
              </a:rPr>
              <a:t>Interpretation of ENE-WSW lineaments from this study. Inset equal-area, length-weighted rose diagram of the interpreted lineaments summarizes their orientation.</a:t>
            </a:r>
          </a:p>
        </p:txBody>
      </p:sp>
    </p:spTree>
    <p:extLst>
      <p:ext uri="{BB962C8B-B14F-4D97-AF65-F5344CB8AC3E}">
        <p14:creationId xmlns:p14="http://schemas.microsoft.com/office/powerpoint/2010/main" val="1447111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12</a:t>
            </a:fld>
            <a:endParaRPr lang="zh-TW" altLang="en-US"/>
          </a:p>
        </p:txBody>
      </p:sp>
      <p:pic>
        <p:nvPicPr>
          <p:cNvPr id="5" name="圖片 4" descr="一張含有 文字, 地圖, 螢幕擷取畫面 的圖片&#10;&#10;AI 產生的內容可能不正確。">
            <a:extLst>
              <a:ext uri="{FF2B5EF4-FFF2-40B4-BE49-F238E27FC236}">
                <a16:creationId xmlns:a16="http://schemas.microsoft.com/office/drawing/2014/main" id="{5FB244A7-28CD-C1BD-51DA-55EE24B9F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2495" y="332626"/>
            <a:ext cx="5779008" cy="4546397"/>
          </a:xfrm>
          <a:prstGeom prst="rect">
            <a:avLst/>
          </a:prstGeom>
        </p:spPr>
      </p:pic>
      <p:sp>
        <p:nvSpPr>
          <p:cNvPr id="6" name="文字方塊 5">
            <a:extLst>
              <a:ext uri="{FF2B5EF4-FFF2-40B4-BE49-F238E27FC236}">
                <a16:creationId xmlns:a16="http://schemas.microsoft.com/office/drawing/2014/main" id="{0E8317D9-2ADD-7946-56FB-BB7E7D73B827}"/>
              </a:ext>
            </a:extLst>
          </p:cNvPr>
          <p:cNvSpPr txBox="1"/>
          <p:nvPr/>
        </p:nvSpPr>
        <p:spPr>
          <a:xfrm>
            <a:off x="1490661" y="5048046"/>
            <a:ext cx="6162675" cy="1477328"/>
          </a:xfrm>
          <a:prstGeom prst="rect">
            <a:avLst/>
          </a:prstGeom>
          <a:noFill/>
        </p:spPr>
        <p:txBody>
          <a:bodyPr wrap="square">
            <a:spAutoFit/>
          </a:bodyPr>
          <a:lstStyle/>
          <a:p>
            <a:pPr marL="342900" indent="-342900">
              <a:buAutoNum type="alphaLcParenBoth"/>
            </a:pPr>
            <a:r>
              <a:rPr lang="en-US" altLang="zh-TW" dirty="0">
                <a:latin typeface="Times New Roman" panose="02020603050405020304" pitchFamily="18" charset="0"/>
                <a:cs typeface="Times New Roman" panose="02020603050405020304" pitchFamily="18" charset="0"/>
              </a:rPr>
              <a:t>Lineaments interpretation from a satellite image of the </a:t>
            </a:r>
            <a:r>
              <a:rPr lang="en-US" altLang="zh-TW" dirty="0" err="1">
                <a:latin typeface="Times New Roman" panose="02020603050405020304" pitchFamily="18" charset="0"/>
                <a:cs typeface="Times New Roman" panose="02020603050405020304" pitchFamily="18" charset="0"/>
              </a:rPr>
              <a:t>Tordillo</a:t>
            </a:r>
            <a:r>
              <a:rPr lang="en-US" altLang="zh-TW" dirty="0">
                <a:latin typeface="Times New Roman" panose="02020603050405020304" pitchFamily="18" charset="0"/>
                <a:cs typeface="Times New Roman" panose="02020603050405020304" pitchFamily="18" charset="0"/>
              </a:rPr>
              <a:t> Formation outcrops. The sampling site, </a:t>
            </a:r>
            <a:r>
              <a:rPr lang="en-US" altLang="zh-TW" dirty="0" err="1">
                <a:latin typeface="Times New Roman" panose="02020603050405020304" pitchFamily="18" charset="0"/>
                <a:cs typeface="Times New Roman" panose="02020603050405020304" pitchFamily="18" charset="0"/>
              </a:rPr>
              <a:t>Mallín</a:t>
            </a:r>
            <a:r>
              <a:rPr lang="en-US" altLang="zh-TW" dirty="0">
                <a:latin typeface="Times New Roman" panose="02020603050405020304" pitchFamily="18" charset="0"/>
                <a:cs typeface="Times New Roman" panose="02020603050405020304" pitchFamily="18" charset="0"/>
              </a:rPr>
              <a:t> de </a:t>
            </a:r>
            <a:r>
              <a:rPr lang="en-US" altLang="zh-TW" dirty="0" err="1">
                <a:latin typeface="Times New Roman" panose="02020603050405020304" pitchFamily="18" charset="0"/>
                <a:cs typeface="Times New Roman" panose="02020603050405020304" pitchFamily="18" charset="0"/>
              </a:rPr>
              <a:t>los</a:t>
            </a:r>
            <a:r>
              <a:rPr lang="en-US" altLang="zh-TW" dirty="0">
                <a:latin typeface="Times New Roman" panose="02020603050405020304" pitchFamily="18" charset="0"/>
                <a:cs typeface="Times New Roman" panose="02020603050405020304" pitchFamily="18" charset="0"/>
              </a:rPr>
              <a:t> Caballos (MDC).</a:t>
            </a:r>
          </a:p>
          <a:p>
            <a:pPr marL="342900" indent="-342900">
              <a:buAutoNum type="alphaLcParenBoth"/>
            </a:pPr>
            <a:r>
              <a:rPr lang="en-US" altLang="zh-TW" dirty="0">
                <a:latin typeface="Times New Roman" panose="02020603050405020304" pitchFamily="18" charset="0"/>
                <a:cs typeface="Times New Roman" panose="02020603050405020304" pitchFamily="18" charset="0"/>
              </a:rPr>
              <a:t>&amp; (c) Zoom-in of the satellite image highlighting the pattern and spacing of ENE-trending lineaments.</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53555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9A66F79-A6F3-4EA1-10F1-C51497D3AC7F}"/>
              </a:ext>
            </a:extLst>
          </p:cNvPr>
          <p:cNvSpPr txBox="1"/>
          <p:nvPr/>
        </p:nvSpPr>
        <p:spPr>
          <a:xfrm>
            <a:off x="485870" y="398354"/>
            <a:ext cx="1234633"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Result</a:t>
            </a:r>
            <a:endParaRPr lang="en-US" altLang="zh-TW" sz="32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2" name="文字方塊 1">
            <a:extLst>
              <a:ext uri="{FF2B5EF4-FFF2-40B4-BE49-F238E27FC236}">
                <a16:creationId xmlns:a16="http://schemas.microsoft.com/office/drawing/2014/main" id="{EA3F7DD7-FAE9-9C19-093B-820029803E29}"/>
              </a:ext>
            </a:extLst>
          </p:cNvPr>
          <p:cNvSpPr txBox="1"/>
          <p:nvPr/>
        </p:nvSpPr>
        <p:spPr>
          <a:xfrm>
            <a:off x="485870" y="983129"/>
            <a:ext cx="8172260" cy="1846659"/>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Discrete Fractures Network(DFN):</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 Results show that the fracture network in the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Mallín</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de </a:t>
            </a: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los</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Caballos outcrop is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poorly connected</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Although clusters show extension in the WNW-ESE direction, they only account for a small part of the network. The overall system is largely segregated,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with small clusters and high permeability anisotropy driven by the orientation of fracture clusters and the longest fractures.</a:t>
            </a:r>
          </a:p>
        </p:txBody>
      </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13</a:t>
            </a:fld>
            <a:endParaRPr lang="zh-TW" altLang="en-US"/>
          </a:p>
        </p:txBody>
      </p:sp>
      <p:grpSp>
        <p:nvGrpSpPr>
          <p:cNvPr id="13" name="群組 12">
            <a:extLst>
              <a:ext uri="{FF2B5EF4-FFF2-40B4-BE49-F238E27FC236}">
                <a16:creationId xmlns:a16="http://schemas.microsoft.com/office/drawing/2014/main" id="{AC7D2797-5CAC-00D1-B012-CC5D124DCA12}"/>
              </a:ext>
            </a:extLst>
          </p:cNvPr>
          <p:cNvGrpSpPr/>
          <p:nvPr/>
        </p:nvGrpSpPr>
        <p:grpSpPr>
          <a:xfrm>
            <a:off x="649465" y="2829788"/>
            <a:ext cx="4894808" cy="3285823"/>
            <a:chOff x="-1004577" y="1763183"/>
            <a:chExt cx="7381255" cy="4958293"/>
          </a:xfrm>
        </p:grpSpPr>
        <p:pic>
          <p:nvPicPr>
            <p:cNvPr id="5" name="圖片 4" descr="一張含有 文字, 圖表, 黑與白, 單色 的圖片&#10;&#10;AI-generated content may be incorrect.">
              <a:extLst>
                <a:ext uri="{FF2B5EF4-FFF2-40B4-BE49-F238E27FC236}">
                  <a16:creationId xmlns:a16="http://schemas.microsoft.com/office/drawing/2014/main" id="{C14979C1-4285-8F29-EA52-BB703FFB1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4577" y="1763183"/>
              <a:ext cx="7381255" cy="4958293"/>
            </a:xfrm>
            <a:prstGeom prst="rect">
              <a:avLst/>
            </a:prstGeom>
          </p:spPr>
        </p:pic>
        <p:sp>
          <p:nvSpPr>
            <p:cNvPr id="6" name="矩形 5">
              <a:extLst>
                <a:ext uri="{FF2B5EF4-FFF2-40B4-BE49-F238E27FC236}">
                  <a16:creationId xmlns:a16="http://schemas.microsoft.com/office/drawing/2014/main" id="{45009A46-BDD3-A839-A6C9-6800CC17C734}"/>
                </a:ext>
              </a:extLst>
            </p:cNvPr>
            <p:cNvSpPr/>
            <p:nvPr/>
          </p:nvSpPr>
          <p:spPr>
            <a:xfrm>
              <a:off x="2215271" y="2723611"/>
              <a:ext cx="878186" cy="9144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7" name="直線接點 6">
              <a:extLst>
                <a:ext uri="{FF2B5EF4-FFF2-40B4-BE49-F238E27FC236}">
                  <a16:creationId xmlns:a16="http://schemas.microsoft.com/office/drawing/2014/main" id="{738DE1B2-44BC-B4BD-364B-B2528BB858C6}"/>
                </a:ext>
              </a:extLst>
            </p:cNvPr>
            <p:cNvCxnSpPr>
              <a:cxnSpLocks/>
            </p:cNvCxnSpPr>
            <p:nvPr/>
          </p:nvCxnSpPr>
          <p:spPr>
            <a:xfrm flipV="1">
              <a:off x="3093457" y="1954067"/>
              <a:ext cx="968721" cy="769544"/>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直線接點 7">
              <a:extLst>
                <a:ext uri="{FF2B5EF4-FFF2-40B4-BE49-F238E27FC236}">
                  <a16:creationId xmlns:a16="http://schemas.microsoft.com/office/drawing/2014/main" id="{73500A0E-2E4D-2513-02CF-538CF323E3E3}"/>
                </a:ext>
              </a:extLst>
            </p:cNvPr>
            <p:cNvCxnSpPr>
              <a:cxnSpLocks/>
            </p:cNvCxnSpPr>
            <p:nvPr/>
          </p:nvCxnSpPr>
          <p:spPr>
            <a:xfrm>
              <a:off x="3093457" y="3638011"/>
              <a:ext cx="968721" cy="697117"/>
            </a:xfrm>
            <a:prstGeom prst="line">
              <a:avLst/>
            </a:prstGeom>
          </p:spPr>
          <p:style>
            <a:lnRef idx="2">
              <a:schemeClr val="accent1"/>
            </a:lnRef>
            <a:fillRef idx="0">
              <a:schemeClr val="accent1"/>
            </a:fillRef>
            <a:effectRef idx="1">
              <a:schemeClr val="accent1"/>
            </a:effectRef>
            <a:fontRef idx="minor">
              <a:schemeClr val="tx1"/>
            </a:fontRef>
          </p:style>
        </p:cxnSp>
      </p:grpSp>
      <p:sp>
        <p:nvSpPr>
          <p:cNvPr id="14" name="文字方塊 13">
            <a:extLst>
              <a:ext uri="{FF2B5EF4-FFF2-40B4-BE49-F238E27FC236}">
                <a16:creationId xmlns:a16="http://schemas.microsoft.com/office/drawing/2014/main" id="{78F21127-7562-FEA3-E4B6-3C367ABE361C}"/>
              </a:ext>
            </a:extLst>
          </p:cNvPr>
          <p:cNvSpPr txBox="1"/>
          <p:nvPr/>
        </p:nvSpPr>
        <p:spPr>
          <a:xfrm>
            <a:off x="5665608" y="3697332"/>
            <a:ext cx="2828926" cy="1477328"/>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 Base DFN model (left) and zoom-in (right) with the equal-area, length-weighted rose diagram of the generated synthetic fractures.</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431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7EB1A-60F6-EDCD-8D40-09CFCA8AE5F0}"/>
            </a:ext>
          </a:extLst>
        </p:cNvPr>
        <p:cNvGrpSpPr/>
        <p:nvPr/>
      </p:nvGrpSpPr>
      <p:grpSpPr>
        <a:xfrm>
          <a:off x="0" y="0"/>
          <a:ext cx="0" cy="0"/>
          <a:chOff x="0" y="0"/>
          <a:chExt cx="0" cy="0"/>
        </a:xfrm>
      </p:grpSpPr>
      <p:grpSp>
        <p:nvGrpSpPr>
          <p:cNvPr id="14" name="群組 13">
            <a:extLst>
              <a:ext uri="{FF2B5EF4-FFF2-40B4-BE49-F238E27FC236}">
                <a16:creationId xmlns:a16="http://schemas.microsoft.com/office/drawing/2014/main" id="{0EB10386-97EA-D0D1-69E5-4BEAF67A94AC}"/>
              </a:ext>
            </a:extLst>
          </p:cNvPr>
          <p:cNvGrpSpPr/>
          <p:nvPr/>
        </p:nvGrpSpPr>
        <p:grpSpPr>
          <a:xfrm>
            <a:off x="485869" y="1205825"/>
            <a:ext cx="5154930" cy="5333088"/>
            <a:chOff x="485869" y="1205825"/>
            <a:chExt cx="5154930" cy="5333088"/>
          </a:xfrm>
        </p:grpSpPr>
        <p:grpSp>
          <p:nvGrpSpPr>
            <p:cNvPr id="6" name="群組 5">
              <a:extLst>
                <a:ext uri="{FF2B5EF4-FFF2-40B4-BE49-F238E27FC236}">
                  <a16:creationId xmlns:a16="http://schemas.microsoft.com/office/drawing/2014/main" id="{A74A5CC3-B052-FAA9-D38D-9FCB1155D9DC}"/>
                </a:ext>
              </a:extLst>
            </p:cNvPr>
            <p:cNvGrpSpPr>
              <a:grpSpLocks noChangeAspect="1"/>
            </p:cNvGrpSpPr>
            <p:nvPr/>
          </p:nvGrpSpPr>
          <p:grpSpPr>
            <a:xfrm>
              <a:off x="485869" y="1256043"/>
              <a:ext cx="5154930" cy="5282870"/>
              <a:chOff x="1727301" y="475214"/>
              <a:chExt cx="5727153" cy="5869299"/>
            </a:xfrm>
          </p:grpSpPr>
          <p:pic>
            <p:nvPicPr>
              <p:cNvPr id="4" name="圖片 3" descr="一張含有 文字, 地圖 的圖片&#10;&#10;AI-generated content may be incorrect.">
                <a:extLst>
                  <a:ext uri="{FF2B5EF4-FFF2-40B4-BE49-F238E27FC236}">
                    <a16:creationId xmlns:a16="http://schemas.microsoft.com/office/drawing/2014/main" id="{2D005A46-3E00-2760-578C-BD2A8FC87B2E}"/>
                  </a:ext>
                </a:extLst>
              </p:cNvPr>
              <p:cNvPicPr>
                <a:picLocks noChangeAspect="1"/>
              </p:cNvPicPr>
              <p:nvPr/>
            </p:nvPicPr>
            <p:blipFill>
              <a:blip r:embed="rId3">
                <a:extLst>
                  <a:ext uri="{28A0092B-C50C-407E-A947-70E740481C1C}">
                    <a14:useLocalDpi xmlns:a14="http://schemas.microsoft.com/office/drawing/2010/main" val="0"/>
                  </a:ext>
                </a:extLst>
              </a:blip>
              <a:srcRect b="50723"/>
              <a:stretch/>
            </p:blipFill>
            <p:spPr>
              <a:xfrm>
                <a:off x="1727301" y="475214"/>
                <a:ext cx="5689397" cy="2809875"/>
              </a:xfrm>
              <a:prstGeom prst="rect">
                <a:avLst/>
              </a:prstGeom>
            </p:spPr>
          </p:pic>
          <p:pic>
            <p:nvPicPr>
              <p:cNvPr id="5" name="圖片 4" descr="一張含有 文字, 地圖 的圖片&#10;&#10;AI-generated content may be incorrect.">
                <a:extLst>
                  <a:ext uri="{FF2B5EF4-FFF2-40B4-BE49-F238E27FC236}">
                    <a16:creationId xmlns:a16="http://schemas.microsoft.com/office/drawing/2014/main" id="{B4DEF729-4A89-6329-781C-A834577A99B1}"/>
                  </a:ext>
                </a:extLst>
              </p:cNvPr>
              <p:cNvPicPr>
                <a:picLocks noChangeAspect="1"/>
              </p:cNvPicPr>
              <p:nvPr/>
            </p:nvPicPr>
            <p:blipFill>
              <a:blip r:embed="rId4">
                <a:extLst>
                  <a:ext uri="{28A0092B-C50C-407E-A947-70E740481C1C}">
                    <a14:useLocalDpi xmlns:a14="http://schemas.microsoft.com/office/drawing/2010/main" val="0"/>
                  </a:ext>
                </a:extLst>
              </a:blip>
              <a:srcRect b="50938"/>
              <a:stretch/>
            </p:blipFill>
            <p:spPr>
              <a:xfrm>
                <a:off x="1727301" y="3534638"/>
                <a:ext cx="5727153" cy="2809875"/>
              </a:xfrm>
              <a:prstGeom prst="rect">
                <a:avLst/>
              </a:prstGeom>
            </p:spPr>
          </p:pic>
        </p:grpSp>
        <p:sp>
          <p:nvSpPr>
            <p:cNvPr id="12" name="矩形 11">
              <a:extLst>
                <a:ext uri="{FF2B5EF4-FFF2-40B4-BE49-F238E27FC236}">
                  <a16:creationId xmlns:a16="http://schemas.microsoft.com/office/drawing/2014/main" id="{D9A119A2-DC4C-A8DB-FA3D-54F624EEAEB9}"/>
                </a:ext>
              </a:extLst>
            </p:cNvPr>
            <p:cNvSpPr/>
            <p:nvPr/>
          </p:nvSpPr>
          <p:spPr>
            <a:xfrm>
              <a:off x="819149" y="1205825"/>
              <a:ext cx="1924051" cy="1773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solidFill>
                  <a:schemeClr val="tx1"/>
                </a:solidFill>
              </a:endParaRPr>
            </a:p>
          </p:txBody>
        </p:sp>
        <p:sp>
          <p:nvSpPr>
            <p:cNvPr id="13" name="矩形 12">
              <a:extLst>
                <a:ext uri="{FF2B5EF4-FFF2-40B4-BE49-F238E27FC236}">
                  <a16:creationId xmlns:a16="http://schemas.microsoft.com/office/drawing/2014/main" id="{B2E5A94E-ABC8-E432-1108-7926C2FB6192}"/>
                </a:ext>
              </a:extLst>
            </p:cNvPr>
            <p:cNvSpPr/>
            <p:nvPr/>
          </p:nvSpPr>
          <p:spPr>
            <a:xfrm>
              <a:off x="819148" y="3968738"/>
              <a:ext cx="1924051" cy="1773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bg1"/>
                  </a:solidFill>
                </a:ln>
                <a:solidFill>
                  <a:schemeClr val="tx1"/>
                </a:solidFill>
              </a:endParaRPr>
            </a:p>
          </p:txBody>
        </p:sp>
      </p:grpSp>
      <p:sp>
        <p:nvSpPr>
          <p:cNvPr id="3" name="投影片編號版面配置區 2">
            <a:extLst>
              <a:ext uri="{FF2B5EF4-FFF2-40B4-BE49-F238E27FC236}">
                <a16:creationId xmlns:a16="http://schemas.microsoft.com/office/drawing/2014/main" id="{1113AB2C-506B-0584-0F5A-6D785E4C2415}"/>
              </a:ext>
            </a:extLst>
          </p:cNvPr>
          <p:cNvSpPr>
            <a:spLocks noGrp="1"/>
          </p:cNvSpPr>
          <p:nvPr>
            <p:ph type="sldNum" sz="quarter" idx="12"/>
          </p:nvPr>
        </p:nvSpPr>
        <p:spPr/>
        <p:txBody>
          <a:bodyPr/>
          <a:lstStyle/>
          <a:p>
            <a:fld id="{4043DF3D-266E-43A8-9F91-846C673C1003}" type="slidenum">
              <a:rPr lang="zh-TW" altLang="en-US" smtClean="0"/>
              <a:t>14</a:t>
            </a:fld>
            <a:endParaRPr lang="zh-TW" altLang="en-US"/>
          </a:p>
        </p:txBody>
      </p:sp>
      <p:sp>
        <p:nvSpPr>
          <p:cNvPr id="2" name="文字方塊 1">
            <a:extLst>
              <a:ext uri="{FF2B5EF4-FFF2-40B4-BE49-F238E27FC236}">
                <a16:creationId xmlns:a16="http://schemas.microsoft.com/office/drawing/2014/main" id="{BED17E72-5F28-E7E8-E7A3-D46C28F8F151}"/>
              </a:ext>
            </a:extLst>
          </p:cNvPr>
          <p:cNvSpPr txBox="1"/>
          <p:nvPr/>
        </p:nvSpPr>
        <p:spPr>
          <a:xfrm>
            <a:off x="485870" y="198329"/>
            <a:ext cx="1988045"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Discussion</a:t>
            </a:r>
            <a:endParaRPr lang="en-US" altLang="zh-TW" sz="32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8" name="文字方塊 7">
            <a:extLst>
              <a:ext uri="{FF2B5EF4-FFF2-40B4-BE49-F238E27FC236}">
                <a16:creationId xmlns:a16="http://schemas.microsoft.com/office/drawing/2014/main" id="{E88BC746-8CA6-25C9-0303-E9BE1278590A}"/>
              </a:ext>
            </a:extLst>
          </p:cNvPr>
          <p:cNvSpPr txBox="1"/>
          <p:nvPr/>
        </p:nvSpPr>
        <p:spPr>
          <a:xfrm>
            <a:off x="485869" y="703144"/>
            <a:ext cx="6257831" cy="369332"/>
          </a:xfrm>
          <a:prstGeom prst="rect">
            <a:avLst/>
          </a:prstGeom>
          <a:noFill/>
        </p:spPr>
        <p:txBody>
          <a:bodyPr wrap="square">
            <a:spAutoFit/>
          </a:bodyPr>
          <a:lstStyle/>
          <a:p>
            <a:r>
              <a:rPr lang="en-US" altLang="zh-TW" dirty="0">
                <a:solidFill>
                  <a:srgbClr val="1F1F1F"/>
                </a:solidFill>
                <a:latin typeface="Times New Roman" panose="02020603050405020304" pitchFamily="18" charset="0"/>
                <a:cs typeface="Times New Roman" panose="02020603050405020304" pitchFamily="18" charset="0"/>
              </a:rPr>
              <a:t>1. Fracture</a:t>
            </a:r>
            <a:r>
              <a:rPr lang="en-US" altLang="zh-TW" b="0" i="0" dirty="0">
                <a:effectLst/>
                <a:latin typeface="Times New Roman" panose="02020603050405020304" pitchFamily="18" charset="0"/>
                <a:cs typeface="Times New Roman" panose="02020603050405020304" pitchFamily="18" charset="0"/>
              </a:rPr>
              <a:t> intersection density</a:t>
            </a:r>
            <a:r>
              <a:rPr lang="en-US" altLang="zh-TW" dirty="0">
                <a:latin typeface="Times New Roman" panose="02020603050405020304" pitchFamily="18" charset="0"/>
                <a:cs typeface="Times New Roman" panose="02020603050405020304" pitchFamily="18" charset="0"/>
              </a:rPr>
              <a:t>: without or with </a:t>
            </a:r>
            <a:r>
              <a:rPr lang="en-US" altLang="zh-TW" b="0" i="0" dirty="0">
                <a:effectLst/>
                <a:latin typeface="Times New Roman" panose="02020603050405020304" pitchFamily="18" charset="0"/>
                <a:cs typeface="Times New Roman" panose="02020603050405020304" pitchFamily="18" charset="0"/>
              </a:rPr>
              <a:t>fracture corridors  </a:t>
            </a:r>
            <a:endParaRPr lang="zh-TW" altLang="en-US" dirty="0"/>
          </a:p>
        </p:txBody>
      </p:sp>
      <p:sp>
        <p:nvSpPr>
          <p:cNvPr id="9" name="文字方塊 8">
            <a:extLst>
              <a:ext uri="{FF2B5EF4-FFF2-40B4-BE49-F238E27FC236}">
                <a16:creationId xmlns:a16="http://schemas.microsoft.com/office/drawing/2014/main" id="{0BE06190-4036-C0E3-9910-978089389313}"/>
              </a:ext>
            </a:extLst>
          </p:cNvPr>
          <p:cNvSpPr txBox="1"/>
          <p:nvPr/>
        </p:nvSpPr>
        <p:spPr>
          <a:xfrm>
            <a:off x="6087821" y="3132622"/>
            <a:ext cx="2797658" cy="1754326"/>
          </a:xfrm>
          <a:prstGeom prst="rect">
            <a:avLst/>
          </a:prstGeom>
          <a:noFill/>
        </p:spPr>
        <p:txBody>
          <a:bodyPr wrap="square">
            <a:spAutoFit/>
          </a:bodyPr>
          <a:lstStyle/>
          <a:p>
            <a:r>
              <a:rPr lang="en-US" altLang="zh-TW" b="0" i="0" u="none" strike="noStrike" dirty="0">
                <a:effectLst/>
                <a:latin typeface="Times New Roman" panose="02020603050405020304" pitchFamily="18" charset="0"/>
                <a:cs typeface="Times New Roman" panose="02020603050405020304" pitchFamily="18" charset="0"/>
              </a:rPr>
              <a:t>Fracture corridors increase the</a:t>
            </a:r>
            <a:r>
              <a:rPr lang="en-US" altLang="zh-TW" b="0" i="0" dirty="0">
                <a:effectLst/>
                <a:latin typeface="Times New Roman" panose="02020603050405020304" pitchFamily="18" charset="0"/>
                <a:cs typeface="Times New Roman" panose="02020603050405020304" pitchFamily="18" charset="0"/>
              </a:rPr>
              <a:t> average fracture intersection density. The connectivity of the fracture were increased by the large scale ENE-WSW fracture.</a:t>
            </a:r>
            <a:endParaRPr lang="zh-TW" altLang="en-US" dirty="0">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657439E0-7D66-FB42-77D9-7F8E0A77E20D}"/>
              </a:ext>
            </a:extLst>
          </p:cNvPr>
          <p:cNvSpPr txBox="1"/>
          <p:nvPr/>
        </p:nvSpPr>
        <p:spPr>
          <a:xfrm>
            <a:off x="591896" y="1081882"/>
            <a:ext cx="2797658"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Without </a:t>
            </a:r>
            <a:r>
              <a:rPr lang="en-US" altLang="zh-TW" b="0" i="0" dirty="0">
                <a:effectLst/>
                <a:latin typeface="Times New Roman" panose="02020603050405020304" pitchFamily="18" charset="0"/>
                <a:cs typeface="Times New Roman" panose="02020603050405020304" pitchFamily="18" charset="0"/>
              </a:rPr>
              <a:t>fracture corridors </a:t>
            </a:r>
            <a:endParaRPr lang="zh-TW" altLang="en-US" dirty="0"/>
          </a:p>
        </p:txBody>
      </p:sp>
      <p:sp>
        <p:nvSpPr>
          <p:cNvPr id="11" name="文字方塊 10">
            <a:extLst>
              <a:ext uri="{FF2B5EF4-FFF2-40B4-BE49-F238E27FC236}">
                <a16:creationId xmlns:a16="http://schemas.microsoft.com/office/drawing/2014/main" id="{A688E8CC-3013-27C3-B63F-13A398D3BD53}"/>
              </a:ext>
            </a:extLst>
          </p:cNvPr>
          <p:cNvSpPr txBox="1"/>
          <p:nvPr/>
        </p:nvSpPr>
        <p:spPr>
          <a:xfrm>
            <a:off x="600075" y="3836354"/>
            <a:ext cx="2797658"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With </a:t>
            </a:r>
            <a:r>
              <a:rPr lang="en-US" altLang="zh-TW" b="0" i="0" dirty="0">
                <a:effectLst/>
                <a:latin typeface="Times New Roman" panose="02020603050405020304" pitchFamily="18" charset="0"/>
                <a:cs typeface="Times New Roman" panose="02020603050405020304" pitchFamily="18" charset="0"/>
              </a:rPr>
              <a:t>fracture corridors </a:t>
            </a:r>
            <a:endParaRPr lang="zh-TW" altLang="en-US" dirty="0"/>
          </a:p>
        </p:txBody>
      </p:sp>
    </p:spTree>
    <p:extLst>
      <p:ext uri="{BB962C8B-B14F-4D97-AF65-F5344CB8AC3E}">
        <p14:creationId xmlns:p14="http://schemas.microsoft.com/office/powerpoint/2010/main" val="835465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57475000-CF59-3975-5AA5-D96DD3C42E48}"/>
              </a:ext>
            </a:extLst>
          </p:cNvPr>
          <p:cNvGrpSpPr/>
          <p:nvPr/>
        </p:nvGrpSpPr>
        <p:grpSpPr>
          <a:xfrm>
            <a:off x="485870" y="993999"/>
            <a:ext cx="4930356" cy="5031933"/>
            <a:chOff x="485870" y="993999"/>
            <a:chExt cx="4930356" cy="5031933"/>
          </a:xfrm>
        </p:grpSpPr>
        <p:grpSp>
          <p:nvGrpSpPr>
            <p:cNvPr id="12" name="群組 11">
              <a:extLst>
                <a:ext uri="{FF2B5EF4-FFF2-40B4-BE49-F238E27FC236}">
                  <a16:creationId xmlns:a16="http://schemas.microsoft.com/office/drawing/2014/main" id="{9434FDEF-FE19-6113-682B-FB913D7893E0}"/>
                </a:ext>
              </a:extLst>
            </p:cNvPr>
            <p:cNvGrpSpPr>
              <a:grpSpLocks noChangeAspect="1"/>
            </p:cNvGrpSpPr>
            <p:nvPr/>
          </p:nvGrpSpPr>
          <p:grpSpPr>
            <a:xfrm>
              <a:off x="485870" y="993999"/>
              <a:ext cx="4930356" cy="5031933"/>
              <a:chOff x="5216404" y="885825"/>
              <a:chExt cx="5689397" cy="5806605"/>
            </a:xfrm>
          </p:grpSpPr>
          <p:pic>
            <p:nvPicPr>
              <p:cNvPr id="10" name="圖片 9" descr="一張含有 文字, 地圖 的圖片&#10;&#10;AI-generated content may be incorrect.">
                <a:extLst>
                  <a:ext uri="{FF2B5EF4-FFF2-40B4-BE49-F238E27FC236}">
                    <a16:creationId xmlns:a16="http://schemas.microsoft.com/office/drawing/2014/main" id="{1CDE0361-68F5-80B9-48D7-294357BBE68F}"/>
                  </a:ext>
                </a:extLst>
              </p:cNvPr>
              <p:cNvPicPr>
                <a:picLocks noChangeAspect="1"/>
              </p:cNvPicPr>
              <p:nvPr/>
            </p:nvPicPr>
            <p:blipFill>
              <a:blip r:embed="rId3">
                <a:extLst>
                  <a:ext uri="{28A0092B-C50C-407E-A947-70E740481C1C}">
                    <a14:useLocalDpi xmlns:a14="http://schemas.microsoft.com/office/drawing/2010/main" val="0"/>
                  </a:ext>
                </a:extLst>
              </a:blip>
              <a:srcRect t="50723"/>
              <a:stretch/>
            </p:blipFill>
            <p:spPr>
              <a:xfrm>
                <a:off x="5216404" y="885825"/>
                <a:ext cx="5689397" cy="2809875"/>
              </a:xfrm>
              <a:prstGeom prst="rect">
                <a:avLst/>
              </a:prstGeom>
            </p:spPr>
          </p:pic>
          <p:pic>
            <p:nvPicPr>
              <p:cNvPr id="11" name="圖片 10" descr="一張含有 文字, 地圖 的圖片&#10;&#10;AI-generated content may be incorrect.">
                <a:extLst>
                  <a:ext uri="{FF2B5EF4-FFF2-40B4-BE49-F238E27FC236}">
                    <a16:creationId xmlns:a16="http://schemas.microsoft.com/office/drawing/2014/main" id="{523C739D-29CB-928C-BAA0-FC980DEF99BB}"/>
                  </a:ext>
                </a:extLst>
              </p:cNvPr>
              <p:cNvPicPr>
                <a:picLocks noChangeAspect="1"/>
              </p:cNvPicPr>
              <p:nvPr/>
            </p:nvPicPr>
            <p:blipFill>
              <a:blip r:embed="rId4">
                <a:extLst>
                  <a:ext uri="{28A0092B-C50C-407E-A947-70E740481C1C}">
                    <a14:useLocalDpi xmlns:a14="http://schemas.microsoft.com/office/drawing/2010/main" val="0"/>
                  </a:ext>
                </a:extLst>
              </a:blip>
              <a:srcRect t="50938" r="660"/>
              <a:stretch/>
            </p:blipFill>
            <p:spPr>
              <a:xfrm>
                <a:off x="5216404" y="3882554"/>
                <a:ext cx="5689397" cy="2809876"/>
              </a:xfrm>
              <a:prstGeom prst="rect">
                <a:avLst/>
              </a:prstGeom>
            </p:spPr>
          </p:pic>
        </p:grpSp>
        <p:sp>
          <p:nvSpPr>
            <p:cNvPr id="7" name="矩形 6">
              <a:extLst>
                <a:ext uri="{FF2B5EF4-FFF2-40B4-BE49-F238E27FC236}">
                  <a16:creationId xmlns:a16="http://schemas.microsoft.com/office/drawing/2014/main" id="{82002BCF-F0B2-BDB6-6187-354E94E675F2}"/>
                </a:ext>
              </a:extLst>
            </p:cNvPr>
            <p:cNvSpPr/>
            <p:nvPr/>
          </p:nvSpPr>
          <p:spPr>
            <a:xfrm>
              <a:off x="1181100" y="1055007"/>
              <a:ext cx="1123950" cy="992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7C0BB849-EEFF-BAEB-802C-76AD2AC817FE}"/>
                </a:ext>
              </a:extLst>
            </p:cNvPr>
            <p:cNvSpPr/>
            <p:nvPr/>
          </p:nvSpPr>
          <p:spPr>
            <a:xfrm>
              <a:off x="1181100" y="3655332"/>
              <a:ext cx="1123950" cy="9921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15</a:t>
            </a:fld>
            <a:endParaRPr lang="zh-TW" altLang="en-US"/>
          </a:p>
        </p:txBody>
      </p:sp>
      <p:sp>
        <p:nvSpPr>
          <p:cNvPr id="2" name="文字方塊 1">
            <a:extLst>
              <a:ext uri="{FF2B5EF4-FFF2-40B4-BE49-F238E27FC236}">
                <a16:creationId xmlns:a16="http://schemas.microsoft.com/office/drawing/2014/main" id="{29DDD4CD-CF5F-E52D-BCDF-2D76FCC97C7A}"/>
              </a:ext>
            </a:extLst>
          </p:cNvPr>
          <p:cNvSpPr txBox="1"/>
          <p:nvPr/>
        </p:nvSpPr>
        <p:spPr>
          <a:xfrm>
            <a:off x="5457676" y="2213191"/>
            <a:ext cx="3241904" cy="3416320"/>
          </a:xfrm>
          <a:prstGeom prst="rect">
            <a:avLst/>
          </a:prstGeom>
          <a:noFill/>
        </p:spPr>
        <p:txBody>
          <a:bodyPr wrap="square">
            <a:spAutoFit/>
          </a:bodyPr>
          <a:lstStyle/>
          <a:p>
            <a:r>
              <a:rPr lang="en-US" altLang="zh-TW" b="0" i="0" u="none" strike="noStrike" dirty="0">
                <a:effectLst/>
                <a:latin typeface="Times New Roman" panose="02020603050405020304" pitchFamily="18" charset="0"/>
                <a:cs typeface="Times New Roman" panose="02020603050405020304" pitchFamily="18" charset="0"/>
              </a:rPr>
              <a:t>The figure shows connected fracture clusters colored according to the number of members. </a:t>
            </a:r>
          </a:p>
          <a:p>
            <a:endParaRPr lang="en-US" altLang="zh-TW" b="0" i="0" u="none" strike="noStrike" dirty="0">
              <a:effectLst/>
              <a:latin typeface="Times New Roman" panose="02020603050405020304" pitchFamily="18" charset="0"/>
              <a:cs typeface="Times New Roman" panose="02020603050405020304" pitchFamily="18" charset="0"/>
            </a:endParaRPr>
          </a:p>
          <a:p>
            <a:r>
              <a:rPr lang="en-US" altLang="zh-TW" b="0" i="0" u="none" strike="noStrike" dirty="0">
                <a:effectLst/>
                <a:latin typeface="Times New Roman" panose="02020603050405020304" pitchFamily="18" charset="0"/>
                <a:cs typeface="Times New Roman" panose="02020603050405020304" pitchFamily="18" charset="0"/>
              </a:rPr>
              <a:t>Fracture corridors increase the</a:t>
            </a:r>
            <a:r>
              <a:rPr lang="en-US" altLang="zh-TW" b="0" i="0" dirty="0">
                <a:effectLst/>
                <a:latin typeface="Times New Roman" panose="02020603050405020304" pitchFamily="18" charset="0"/>
                <a:cs typeface="Times New Roman" panose="02020603050405020304" pitchFamily="18" charset="0"/>
              </a:rPr>
              <a:t> Number of fracture clusters. That’s another piece of evidence that shows that the fracture corridors increased the connectivity of the fracture.</a:t>
            </a:r>
          </a:p>
          <a:p>
            <a:endParaRPr lang="zh-TW" altLang="en-US" dirty="0">
              <a:latin typeface="Times New Roman" panose="02020603050405020304" pitchFamily="18" charset="0"/>
              <a:cs typeface="Times New Roman" panose="02020603050405020304" pitchFamily="18" charset="0"/>
            </a:endParaRPr>
          </a:p>
        </p:txBody>
      </p:sp>
      <p:sp>
        <p:nvSpPr>
          <p:cNvPr id="5" name="文字方塊 4">
            <a:extLst>
              <a:ext uri="{FF2B5EF4-FFF2-40B4-BE49-F238E27FC236}">
                <a16:creationId xmlns:a16="http://schemas.microsoft.com/office/drawing/2014/main" id="{7ED768AE-2851-2137-26C9-99F0C6DFE719}"/>
              </a:ext>
            </a:extLst>
          </p:cNvPr>
          <p:cNvSpPr txBox="1"/>
          <p:nvPr/>
        </p:nvSpPr>
        <p:spPr>
          <a:xfrm>
            <a:off x="485870" y="398354"/>
            <a:ext cx="6257831" cy="369332"/>
          </a:xfrm>
          <a:prstGeom prst="rect">
            <a:avLst/>
          </a:prstGeom>
          <a:noFill/>
        </p:spPr>
        <p:txBody>
          <a:bodyPr wrap="square">
            <a:spAutoFit/>
          </a:bodyPr>
          <a:lstStyle/>
          <a:p>
            <a:r>
              <a:rPr lang="en-US" altLang="zh-TW" dirty="0">
                <a:solidFill>
                  <a:srgbClr val="1F1F1F"/>
                </a:solidFill>
                <a:latin typeface="Times New Roman" panose="02020603050405020304" pitchFamily="18" charset="0"/>
                <a:cs typeface="Times New Roman" panose="02020603050405020304" pitchFamily="18" charset="0"/>
              </a:rPr>
              <a:t>2. Number of Fracture Clusters</a:t>
            </a:r>
            <a:r>
              <a:rPr lang="en-US" altLang="zh-TW" dirty="0">
                <a:latin typeface="Times New Roman" panose="02020603050405020304" pitchFamily="18" charset="0"/>
                <a:cs typeface="Times New Roman" panose="02020603050405020304" pitchFamily="18" charset="0"/>
              </a:rPr>
              <a:t>: without or with </a:t>
            </a:r>
            <a:r>
              <a:rPr lang="en-US" altLang="zh-TW" b="0" i="0" dirty="0">
                <a:effectLst/>
                <a:latin typeface="Times New Roman" panose="02020603050405020304" pitchFamily="18" charset="0"/>
                <a:cs typeface="Times New Roman" panose="02020603050405020304" pitchFamily="18" charset="0"/>
              </a:rPr>
              <a:t>fracture corridors  </a:t>
            </a:r>
            <a:endParaRPr lang="zh-TW" altLang="en-US" dirty="0"/>
          </a:p>
        </p:txBody>
      </p:sp>
      <p:sp>
        <p:nvSpPr>
          <p:cNvPr id="4" name="文字方塊 3">
            <a:extLst>
              <a:ext uri="{FF2B5EF4-FFF2-40B4-BE49-F238E27FC236}">
                <a16:creationId xmlns:a16="http://schemas.microsoft.com/office/drawing/2014/main" id="{9490F44C-60E1-E283-B552-B78C289249AC}"/>
              </a:ext>
            </a:extLst>
          </p:cNvPr>
          <p:cNvSpPr txBox="1"/>
          <p:nvPr/>
        </p:nvSpPr>
        <p:spPr>
          <a:xfrm>
            <a:off x="563321" y="887965"/>
            <a:ext cx="2797658"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Without </a:t>
            </a:r>
            <a:r>
              <a:rPr lang="en-US" altLang="zh-TW" b="0" i="0" dirty="0">
                <a:effectLst/>
                <a:latin typeface="Times New Roman" panose="02020603050405020304" pitchFamily="18" charset="0"/>
                <a:cs typeface="Times New Roman" panose="02020603050405020304" pitchFamily="18" charset="0"/>
              </a:rPr>
              <a:t>fracture corridors </a:t>
            </a:r>
            <a:endParaRPr lang="zh-TW" altLang="en-US" dirty="0"/>
          </a:p>
        </p:txBody>
      </p:sp>
      <p:sp>
        <p:nvSpPr>
          <p:cNvPr id="6" name="文字方塊 5">
            <a:extLst>
              <a:ext uri="{FF2B5EF4-FFF2-40B4-BE49-F238E27FC236}">
                <a16:creationId xmlns:a16="http://schemas.microsoft.com/office/drawing/2014/main" id="{376AEC80-596C-A0B8-3643-F937E6C8256B}"/>
              </a:ext>
            </a:extLst>
          </p:cNvPr>
          <p:cNvSpPr txBox="1"/>
          <p:nvPr/>
        </p:nvSpPr>
        <p:spPr>
          <a:xfrm>
            <a:off x="563321" y="3470649"/>
            <a:ext cx="2797658"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With </a:t>
            </a:r>
            <a:r>
              <a:rPr lang="en-US" altLang="zh-TW" b="0" i="0" dirty="0">
                <a:effectLst/>
                <a:latin typeface="Times New Roman" panose="02020603050405020304" pitchFamily="18" charset="0"/>
                <a:cs typeface="Times New Roman" panose="02020603050405020304" pitchFamily="18" charset="0"/>
              </a:rPr>
              <a:t>fracture corridors </a:t>
            </a:r>
            <a:endParaRPr lang="zh-TW" altLang="en-US" dirty="0"/>
          </a:p>
        </p:txBody>
      </p:sp>
    </p:spTree>
    <p:extLst>
      <p:ext uri="{BB962C8B-B14F-4D97-AF65-F5344CB8AC3E}">
        <p14:creationId xmlns:p14="http://schemas.microsoft.com/office/powerpoint/2010/main" val="3525111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圖表, 螢幕擷取畫面, 數字 的圖片&#10;&#10;AI-generated content may be incorrect.">
            <a:extLst>
              <a:ext uri="{FF2B5EF4-FFF2-40B4-BE49-F238E27FC236}">
                <a16:creationId xmlns:a16="http://schemas.microsoft.com/office/drawing/2014/main" id="{0D6033DD-0867-FA63-73B3-27E263BE8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509" y="1270337"/>
            <a:ext cx="6122822" cy="2286000"/>
          </a:xfrm>
          <a:prstGeom prst="rect">
            <a:avLst/>
          </a:prstGeom>
        </p:spPr>
      </p:pic>
      <p:sp>
        <p:nvSpPr>
          <p:cNvPr id="2" name="投影片編號版面配置區 1">
            <a:extLst>
              <a:ext uri="{FF2B5EF4-FFF2-40B4-BE49-F238E27FC236}">
                <a16:creationId xmlns:a16="http://schemas.microsoft.com/office/drawing/2014/main" id="{EDC8D0AB-EBE5-F6B5-7BBD-F27A23D1E7BA}"/>
              </a:ext>
            </a:extLst>
          </p:cNvPr>
          <p:cNvSpPr>
            <a:spLocks noGrp="1"/>
          </p:cNvSpPr>
          <p:nvPr>
            <p:ph type="sldNum" sz="quarter" idx="12"/>
          </p:nvPr>
        </p:nvSpPr>
        <p:spPr/>
        <p:txBody>
          <a:bodyPr/>
          <a:lstStyle/>
          <a:p>
            <a:fld id="{4043DF3D-266E-43A8-9F91-846C673C1003}" type="slidenum">
              <a:rPr lang="zh-TW" altLang="en-US" smtClean="0"/>
              <a:t>16</a:t>
            </a:fld>
            <a:endParaRPr lang="zh-TW" altLang="en-US"/>
          </a:p>
        </p:txBody>
      </p:sp>
      <p:pic>
        <p:nvPicPr>
          <p:cNvPr id="4" name="圖片 3" descr="一張含有 文字, 圖表, 行, 圓形 的圖片&#10;&#10;AI-generated content may be incorrect.">
            <a:extLst>
              <a:ext uri="{FF2B5EF4-FFF2-40B4-BE49-F238E27FC236}">
                <a16:creationId xmlns:a16="http://schemas.microsoft.com/office/drawing/2014/main" id="{A2C282E3-C62A-22BA-50B2-2E174E5AB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6509" y="3974932"/>
            <a:ext cx="6122822" cy="2247595"/>
          </a:xfrm>
          <a:prstGeom prst="rect">
            <a:avLst/>
          </a:prstGeom>
        </p:spPr>
      </p:pic>
      <p:sp>
        <p:nvSpPr>
          <p:cNvPr id="6" name="文字方塊 5">
            <a:extLst>
              <a:ext uri="{FF2B5EF4-FFF2-40B4-BE49-F238E27FC236}">
                <a16:creationId xmlns:a16="http://schemas.microsoft.com/office/drawing/2014/main" id="{5AC36327-89E9-1AE4-53C6-2AB0C66154B5}"/>
              </a:ext>
            </a:extLst>
          </p:cNvPr>
          <p:cNvSpPr txBox="1"/>
          <p:nvPr/>
        </p:nvSpPr>
        <p:spPr>
          <a:xfrm>
            <a:off x="1736507" y="901005"/>
            <a:ext cx="4572000"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Without Fracture Corridors :</a:t>
            </a:r>
            <a:endParaRPr lang="zh-TW" altLang="en-US" dirty="0">
              <a:latin typeface="Times New Roman" panose="02020603050405020304" pitchFamily="18" charset="0"/>
              <a:cs typeface="Times New Roman" panose="02020603050405020304" pitchFamily="18" charset="0"/>
            </a:endParaRPr>
          </a:p>
        </p:txBody>
      </p:sp>
      <p:sp>
        <p:nvSpPr>
          <p:cNvPr id="8" name="文字方塊 7">
            <a:extLst>
              <a:ext uri="{FF2B5EF4-FFF2-40B4-BE49-F238E27FC236}">
                <a16:creationId xmlns:a16="http://schemas.microsoft.com/office/drawing/2014/main" id="{52E7605F-24B2-18E8-9E72-6030409C7E83}"/>
              </a:ext>
            </a:extLst>
          </p:cNvPr>
          <p:cNvSpPr txBox="1"/>
          <p:nvPr/>
        </p:nvSpPr>
        <p:spPr>
          <a:xfrm>
            <a:off x="1736509" y="3556337"/>
            <a:ext cx="4572000"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With ENE-WSW Corridors :</a:t>
            </a:r>
            <a:endParaRPr lang="zh-TW" altLang="en-US" dirty="0">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44CC91BA-E5AD-F0CC-AAC4-5C68E5A280DD}"/>
              </a:ext>
            </a:extLst>
          </p:cNvPr>
          <p:cNvSpPr txBox="1"/>
          <p:nvPr/>
        </p:nvSpPr>
        <p:spPr>
          <a:xfrm>
            <a:off x="1736507" y="6211669"/>
            <a:ext cx="6122822" cy="646331"/>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Changes in permeability anisotropy may affect the hydraulic fracturing process.</a:t>
            </a:r>
          </a:p>
        </p:txBody>
      </p:sp>
      <p:sp>
        <p:nvSpPr>
          <p:cNvPr id="10" name="文字方塊 9">
            <a:extLst>
              <a:ext uri="{FF2B5EF4-FFF2-40B4-BE49-F238E27FC236}">
                <a16:creationId xmlns:a16="http://schemas.microsoft.com/office/drawing/2014/main" id="{DD418177-A65B-C44C-C246-4A7872007DA5}"/>
              </a:ext>
            </a:extLst>
          </p:cNvPr>
          <p:cNvSpPr txBox="1"/>
          <p:nvPr/>
        </p:nvSpPr>
        <p:spPr>
          <a:xfrm>
            <a:off x="485870" y="400608"/>
            <a:ext cx="6257831" cy="369332"/>
          </a:xfrm>
          <a:prstGeom prst="rect">
            <a:avLst/>
          </a:prstGeom>
          <a:noFill/>
        </p:spPr>
        <p:txBody>
          <a:bodyPr wrap="square">
            <a:spAutoFit/>
          </a:bodyPr>
          <a:lstStyle/>
          <a:p>
            <a:r>
              <a:rPr lang="en-US" altLang="zh-TW" dirty="0">
                <a:solidFill>
                  <a:srgbClr val="1F1F1F"/>
                </a:solidFill>
                <a:latin typeface="Times New Roman" panose="02020603050405020304" pitchFamily="18" charset="0"/>
                <a:cs typeface="Times New Roman" panose="02020603050405020304" pitchFamily="18" charset="0"/>
              </a:rPr>
              <a:t>3. P</a:t>
            </a:r>
            <a:r>
              <a:rPr lang="en-US" altLang="zh-TW" dirty="0">
                <a:latin typeface="Times New Roman" panose="02020603050405020304" pitchFamily="18" charset="0"/>
                <a:cs typeface="Times New Roman" panose="02020603050405020304" pitchFamily="18" charset="0"/>
              </a:rPr>
              <a:t>ermeability Tensor &amp; Anisotropy</a:t>
            </a:r>
            <a:endParaRPr lang="zh-TW" altLang="en-US" dirty="0"/>
          </a:p>
        </p:txBody>
      </p:sp>
      <p:cxnSp>
        <p:nvCxnSpPr>
          <p:cNvPr id="9" name="直線接點 8">
            <a:extLst>
              <a:ext uri="{FF2B5EF4-FFF2-40B4-BE49-F238E27FC236}">
                <a16:creationId xmlns:a16="http://schemas.microsoft.com/office/drawing/2014/main" id="{44CFAF63-5D4C-EB89-055D-F4F82310D3EA}"/>
              </a:ext>
            </a:extLst>
          </p:cNvPr>
          <p:cNvCxnSpPr>
            <a:cxnSpLocks/>
          </p:cNvCxnSpPr>
          <p:nvPr/>
        </p:nvCxnSpPr>
        <p:spPr>
          <a:xfrm>
            <a:off x="1985963" y="2144255"/>
            <a:ext cx="1628822" cy="64657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文字方塊 16">
            <a:extLst>
              <a:ext uri="{FF2B5EF4-FFF2-40B4-BE49-F238E27FC236}">
                <a16:creationId xmlns:a16="http://schemas.microsoft.com/office/drawing/2014/main" id="{FB10E13B-D70A-2FD6-DD36-32D6B36DDE85}"/>
              </a:ext>
            </a:extLst>
          </p:cNvPr>
          <p:cNvSpPr txBox="1"/>
          <p:nvPr/>
        </p:nvSpPr>
        <p:spPr>
          <a:xfrm>
            <a:off x="862013" y="1805016"/>
            <a:ext cx="1333500" cy="461665"/>
          </a:xfrm>
          <a:prstGeom prst="rect">
            <a:avLst/>
          </a:prstGeom>
          <a:noFill/>
        </p:spPr>
        <p:txBody>
          <a:bodyPr wrap="square">
            <a:spAutoFit/>
          </a:bodyPr>
          <a:lstStyle/>
          <a:p>
            <a:pPr algn="ctr"/>
            <a:r>
              <a:rPr lang="en-US" altLang="zh-TW" sz="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Direction of fluid migration</a:t>
            </a:r>
            <a:endParaRPr lang="zh-TW" altLang="en-US" sz="1200" dirty="0">
              <a:solidFill>
                <a:srgbClr val="FF0000"/>
              </a:solidFill>
            </a:endParaRPr>
          </a:p>
        </p:txBody>
      </p:sp>
      <p:cxnSp>
        <p:nvCxnSpPr>
          <p:cNvPr id="18" name="直線接點 17">
            <a:extLst>
              <a:ext uri="{FF2B5EF4-FFF2-40B4-BE49-F238E27FC236}">
                <a16:creationId xmlns:a16="http://schemas.microsoft.com/office/drawing/2014/main" id="{A82D5B49-C0FC-49B7-27E9-EAC4D9CD4FCC}"/>
              </a:ext>
            </a:extLst>
          </p:cNvPr>
          <p:cNvCxnSpPr>
            <a:cxnSpLocks/>
          </p:cNvCxnSpPr>
          <p:nvPr/>
        </p:nvCxnSpPr>
        <p:spPr>
          <a:xfrm flipV="1">
            <a:off x="1943100" y="4964057"/>
            <a:ext cx="1671685" cy="41859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文字方塊 18">
            <a:extLst>
              <a:ext uri="{FF2B5EF4-FFF2-40B4-BE49-F238E27FC236}">
                <a16:creationId xmlns:a16="http://schemas.microsoft.com/office/drawing/2014/main" id="{6AA7717D-F7D6-B62A-A085-17878C40AD3A}"/>
              </a:ext>
            </a:extLst>
          </p:cNvPr>
          <p:cNvSpPr txBox="1"/>
          <p:nvPr/>
        </p:nvSpPr>
        <p:spPr>
          <a:xfrm>
            <a:off x="652463" y="5309874"/>
            <a:ext cx="1333500" cy="461665"/>
          </a:xfrm>
          <a:prstGeom prst="rect">
            <a:avLst/>
          </a:prstGeom>
          <a:noFill/>
        </p:spPr>
        <p:txBody>
          <a:bodyPr wrap="square">
            <a:spAutoFit/>
          </a:bodyPr>
          <a:lstStyle/>
          <a:p>
            <a:pPr algn="ctr"/>
            <a:r>
              <a:rPr lang="en-US" altLang="zh-TW" sz="12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Direction of fluid migration</a:t>
            </a:r>
            <a:endParaRPr lang="zh-TW" altLang="en-US" sz="1200" dirty="0">
              <a:solidFill>
                <a:srgbClr val="FF0000"/>
              </a:solidFill>
            </a:endParaRPr>
          </a:p>
        </p:txBody>
      </p:sp>
    </p:spTree>
    <p:extLst>
      <p:ext uri="{BB962C8B-B14F-4D97-AF65-F5344CB8AC3E}">
        <p14:creationId xmlns:p14="http://schemas.microsoft.com/office/powerpoint/2010/main" val="273760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地圖, 圖表, 文字 的圖片&#10;&#10;AI-generated content may be incorrect.">
            <a:extLst>
              <a:ext uri="{FF2B5EF4-FFF2-40B4-BE49-F238E27FC236}">
                <a16:creationId xmlns:a16="http://schemas.microsoft.com/office/drawing/2014/main" id="{F0BAD053-64D7-9B64-631C-BCAD35599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264" y="780287"/>
            <a:ext cx="7137440" cy="3868460"/>
          </a:xfrm>
          <a:prstGeom prst="rect">
            <a:avLst/>
          </a:prstGeom>
        </p:spPr>
      </p:pic>
      <p:sp>
        <p:nvSpPr>
          <p:cNvPr id="2" name="投影片編號版面配置區 1">
            <a:extLst>
              <a:ext uri="{FF2B5EF4-FFF2-40B4-BE49-F238E27FC236}">
                <a16:creationId xmlns:a16="http://schemas.microsoft.com/office/drawing/2014/main" id="{A38693B7-40AC-160F-32FE-A8542B5534A3}"/>
              </a:ext>
            </a:extLst>
          </p:cNvPr>
          <p:cNvSpPr>
            <a:spLocks noGrp="1"/>
          </p:cNvSpPr>
          <p:nvPr>
            <p:ph type="sldNum" sz="quarter" idx="12"/>
          </p:nvPr>
        </p:nvSpPr>
        <p:spPr/>
        <p:txBody>
          <a:bodyPr/>
          <a:lstStyle/>
          <a:p>
            <a:fld id="{4043DF3D-266E-43A8-9F91-846C673C1003}" type="slidenum">
              <a:rPr lang="zh-TW" altLang="en-US" smtClean="0"/>
              <a:t>17</a:t>
            </a:fld>
            <a:endParaRPr lang="zh-TW" altLang="en-US"/>
          </a:p>
        </p:txBody>
      </p:sp>
      <p:sp>
        <p:nvSpPr>
          <p:cNvPr id="4" name="文字方塊 3">
            <a:extLst>
              <a:ext uri="{FF2B5EF4-FFF2-40B4-BE49-F238E27FC236}">
                <a16:creationId xmlns:a16="http://schemas.microsoft.com/office/drawing/2014/main" id="{69A3843C-B5F2-3A2A-B46E-B952F74A3745}"/>
              </a:ext>
            </a:extLst>
          </p:cNvPr>
          <p:cNvSpPr txBox="1"/>
          <p:nvPr/>
        </p:nvSpPr>
        <p:spPr>
          <a:xfrm>
            <a:off x="372618" y="4902384"/>
            <a:ext cx="8142732" cy="1477328"/>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The right panel shows the permeability tensors for each sampling area, with anisotropy (</a:t>
            </a:r>
            <a:r>
              <a:rPr lang="en-US" altLang="zh-TW" dirty="0" err="1">
                <a:latin typeface="Times New Roman" panose="02020603050405020304" pitchFamily="18" charset="0"/>
                <a:cs typeface="Times New Roman" panose="02020603050405020304" pitchFamily="18" charset="0"/>
              </a:rPr>
              <a:t>K</a:t>
            </a:r>
            <a:r>
              <a:rPr lang="en-US" altLang="zh-TW" sz="1200" dirty="0" err="1">
                <a:latin typeface="Times New Roman" panose="02020603050405020304" pitchFamily="18" charset="0"/>
                <a:cs typeface="Times New Roman" panose="02020603050405020304" pitchFamily="18" charset="0"/>
              </a:rPr>
              <a:t>max</a:t>
            </a:r>
            <a:r>
              <a:rPr lang="en-US" altLang="zh-TW" dirty="0">
                <a:latin typeface="Times New Roman" panose="02020603050405020304" pitchFamily="18" charset="0"/>
                <a:cs typeface="Times New Roman" panose="02020603050405020304" pitchFamily="18" charset="0"/>
              </a:rPr>
              <a:t>/</a:t>
            </a:r>
            <a:r>
              <a:rPr lang="en-US" altLang="zh-TW" dirty="0" err="1">
                <a:latin typeface="Times New Roman" panose="02020603050405020304" pitchFamily="18" charset="0"/>
                <a:cs typeface="Times New Roman" panose="02020603050405020304" pitchFamily="18" charset="0"/>
              </a:rPr>
              <a:t>K</a:t>
            </a:r>
            <a:r>
              <a:rPr lang="en-US" altLang="zh-TW" sz="1200" dirty="0" err="1">
                <a:latin typeface="Times New Roman" panose="02020603050405020304" pitchFamily="18" charset="0"/>
                <a:cs typeface="Times New Roman" panose="02020603050405020304" pitchFamily="18" charset="0"/>
              </a:rPr>
              <a:t>min</a:t>
            </a:r>
            <a:r>
              <a:rPr lang="en-US" altLang="zh-TW" dirty="0">
                <a:latin typeface="Times New Roman" panose="02020603050405020304" pitchFamily="18" charset="0"/>
                <a:cs typeface="Times New Roman" panose="02020603050405020304" pitchFamily="18" charset="0"/>
              </a:rPr>
              <a:t>) values, and the orientation of the tensor's long axes indicating the direction of maximum permeability. These structures may serve as major pathways for fluid migration, affecting the reservoir’s productivity.</a:t>
            </a:r>
          </a:p>
          <a:p>
            <a:endParaRPr lang="zh-TW" altLang="en-US" dirty="0">
              <a:latin typeface="Times New Roman" panose="02020603050405020304" pitchFamily="18" charset="0"/>
              <a:cs typeface="Times New Roman" panose="02020603050405020304" pitchFamily="18" charset="0"/>
            </a:endParaRPr>
          </a:p>
        </p:txBody>
      </p:sp>
      <p:sp>
        <p:nvSpPr>
          <p:cNvPr id="6" name="文字方塊 5">
            <a:extLst>
              <a:ext uri="{FF2B5EF4-FFF2-40B4-BE49-F238E27FC236}">
                <a16:creationId xmlns:a16="http://schemas.microsoft.com/office/drawing/2014/main" id="{755876B6-8F07-5780-0669-53A074B7F328}"/>
              </a:ext>
            </a:extLst>
          </p:cNvPr>
          <p:cNvSpPr txBox="1"/>
          <p:nvPr/>
        </p:nvSpPr>
        <p:spPr>
          <a:xfrm>
            <a:off x="372617" y="64985"/>
            <a:ext cx="8142731" cy="646331"/>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4. Base DFN with corridors cluster map and 2D permeability tensors for six selected sampling sites. </a:t>
            </a:r>
            <a:endParaRPr lang="zh-TW" altLang="en-US" dirty="0"/>
          </a:p>
        </p:txBody>
      </p:sp>
    </p:spTree>
    <p:extLst>
      <p:ext uri="{BB962C8B-B14F-4D97-AF65-F5344CB8AC3E}">
        <p14:creationId xmlns:p14="http://schemas.microsoft.com/office/powerpoint/2010/main" val="316032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9A66F79-A6F3-4EA1-10F1-C51497D3AC7F}"/>
              </a:ext>
            </a:extLst>
          </p:cNvPr>
          <p:cNvSpPr txBox="1"/>
          <p:nvPr/>
        </p:nvSpPr>
        <p:spPr>
          <a:xfrm>
            <a:off x="485870" y="398354"/>
            <a:ext cx="2055371"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Conclusion</a:t>
            </a:r>
          </a:p>
        </p:txBody>
      </p:sp>
      <p:sp>
        <p:nvSpPr>
          <p:cNvPr id="2" name="文字方塊 1">
            <a:extLst>
              <a:ext uri="{FF2B5EF4-FFF2-40B4-BE49-F238E27FC236}">
                <a16:creationId xmlns:a16="http://schemas.microsoft.com/office/drawing/2014/main" id="{EA3F7DD7-FAE9-9C19-093B-820029803E29}"/>
              </a:ext>
            </a:extLst>
          </p:cNvPr>
          <p:cNvSpPr txBox="1"/>
          <p:nvPr/>
        </p:nvSpPr>
        <p:spPr>
          <a:xfrm>
            <a:off x="1218670" y="1164104"/>
            <a:ext cx="6706660" cy="5016758"/>
          </a:xfrm>
          <a:prstGeom prst="rect">
            <a:avLst/>
          </a:prstGeom>
          <a:noFill/>
        </p:spPr>
        <p:txBody>
          <a:bodyPr wrap="square" rtlCol="0">
            <a:spAutoFit/>
          </a:bodyPr>
          <a:lstStyle/>
          <a:p>
            <a:pPr marL="342900" indent="-342900">
              <a:buFont typeface="+mj-lt"/>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A discrete fracture network (DFN) model is developed using a multi-scale approach that combines field data, UAV-derived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orthomosaics</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and satellite imagery.</a:t>
            </a:r>
          </a:p>
          <a:p>
            <a:pPr marL="342900" indent="-342900">
              <a:buFont typeface="+mj-lt"/>
              <a:buAutoNum type="arabicPeriod"/>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ENE-oriented large-scale structures observed near this site within the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Tordillo</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Formation outcrops were characterized and interpreted as fracture corridors.</a:t>
            </a:r>
          </a:p>
          <a:p>
            <a:pPr marL="342900" indent="-342900">
              <a:buFont typeface="+mj-lt"/>
              <a:buAutoNum type="arabicPeriod"/>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In the absence of large-scale structures, the fracture network connectivity of the Vaca </a:t>
            </a:r>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Muerta</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reservoir is low, and fluid flow is restricted.</a:t>
            </a:r>
          </a:p>
          <a:p>
            <a:pPr marL="342900" indent="-342900">
              <a:buFont typeface="+mj-lt"/>
              <a:buAutoNum type="arabicPeriod"/>
            </a:pP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mj-lt"/>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Fracture corridors significantly improve the connectivity of the fracture network, increase permeability, and change the direction of fluid migration(anisotropy), which is crucial to the development of shale oil reservoirs.</a:t>
            </a:r>
          </a:p>
        </p:txBody>
      </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18</a:t>
            </a:fld>
            <a:endParaRPr lang="zh-TW" altLang="en-US"/>
          </a:p>
        </p:txBody>
      </p:sp>
    </p:spTree>
    <p:extLst>
      <p:ext uri="{BB962C8B-B14F-4D97-AF65-F5344CB8AC3E}">
        <p14:creationId xmlns:p14="http://schemas.microsoft.com/office/powerpoint/2010/main" val="2904835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2BD813-4ADC-A4FD-8B81-FD9B20F4CECA}"/>
              </a:ext>
            </a:extLst>
          </p:cNvPr>
          <p:cNvSpPr>
            <a:spLocks noGrp="1"/>
          </p:cNvSpPr>
          <p:nvPr>
            <p:ph type="title"/>
          </p:nvPr>
        </p:nvSpPr>
        <p:spPr>
          <a:xfrm>
            <a:off x="628650" y="2766218"/>
            <a:ext cx="7886700" cy="1325563"/>
          </a:xfrm>
        </p:spPr>
        <p:txBody>
          <a:bodyPr/>
          <a:lstStyle/>
          <a:p>
            <a:pPr algn="ctr"/>
            <a:r>
              <a:rPr lang="en-US" altLang="zh-TW" dirty="0">
                <a:latin typeface="Times New Roman" panose="02020603050405020304" pitchFamily="18" charset="0"/>
                <a:cs typeface="Times New Roman" panose="02020603050405020304" pitchFamily="18" charset="0"/>
              </a:rPr>
              <a:t>Thank you for your attention.</a:t>
            </a:r>
            <a:endParaRPr lang="zh-TW" altLang="en-US" dirty="0">
              <a:latin typeface="Times New Roman" panose="02020603050405020304" pitchFamily="18" charset="0"/>
              <a:cs typeface="Times New Roman" panose="02020603050405020304" pitchFamily="18" charset="0"/>
            </a:endParaRPr>
          </a:p>
        </p:txBody>
      </p:sp>
      <p:sp>
        <p:nvSpPr>
          <p:cNvPr id="5" name="投影片編號版面配置區 4">
            <a:extLst>
              <a:ext uri="{FF2B5EF4-FFF2-40B4-BE49-F238E27FC236}">
                <a16:creationId xmlns:a16="http://schemas.microsoft.com/office/drawing/2014/main" id="{349E20E5-F775-9D94-B3C7-38641B803EBA}"/>
              </a:ext>
            </a:extLst>
          </p:cNvPr>
          <p:cNvSpPr>
            <a:spLocks noGrp="1"/>
          </p:cNvSpPr>
          <p:nvPr>
            <p:ph type="sldNum" sz="quarter" idx="12"/>
          </p:nvPr>
        </p:nvSpPr>
        <p:spPr/>
        <p:txBody>
          <a:bodyPr/>
          <a:lstStyle/>
          <a:p>
            <a:fld id="{6A991F73-6F47-45AF-8A9E-C74EF9592790}" type="slidenum">
              <a:rPr lang="zh-TW" altLang="en-US" smtClean="0"/>
              <a:t>19</a:t>
            </a:fld>
            <a:endParaRPr lang="zh-TW" altLang="en-US"/>
          </a:p>
        </p:txBody>
      </p:sp>
    </p:spTree>
    <p:extLst>
      <p:ext uri="{BB962C8B-B14F-4D97-AF65-F5344CB8AC3E}">
        <p14:creationId xmlns:p14="http://schemas.microsoft.com/office/powerpoint/2010/main" val="410096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9A66F79-A6F3-4EA1-10F1-C51497D3AC7F}"/>
              </a:ext>
            </a:extLst>
          </p:cNvPr>
          <p:cNvSpPr txBox="1"/>
          <p:nvPr/>
        </p:nvSpPr>
        <p:spPr>
          <a:xfrm>
            <a:off x="485870" y="398354"/>
            <a:ext cx="2212465"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Introduction</a:t>
            </a:r>
          </a:p>
        </p:txBody>
      </p:sp>
      <p:sp>
        <p:nvSpPr>
          <p:cNvPr id="2" name="文字方塊 1">
            <a:extLst>
              <a:ext uri="{FF2B5EF4-FFF2-40B4-BE49-F238E27FC236}">
                <a16:creationId xmlns:a16="http://schemas.microsoft.com/office/drawing/2014/main" id="{EA3F7DD7-FAE9-9C19-093B-820029803E29}"/>
              </a:ext>
            </a:extLst>
          </p:cNvPr>
          <p:cNvSpPr txBox="1"/>
          <p:nvPr/>
        </p:nvSpPr>
        <p:spPr>
          <a:xfrm>
            <a:off x="1085320" y="983129"/>
            <a:ext cx="6706660" cy="4524315"/>
          </a:xfrm>
          <a:prstGeom prst="rect">
            <a:avLst/>
          </a:prstGeom>
          <a:noFill/>
        </p:spPr>
        <p:txBody>
          <a:bodyPr wrap="square" rtlCol="0">
            <a:spAutoFit/>
          </a:bodyPr>
          <a:lstStyle/>
          <a:p>
            <a:r>
              <a:rPr lang="en-US" altLang="zh-TW" sz="2400" dirty="0">
                <a:solidFill>
                  <a:srgbClr val="1F1F1F"/>
                </a:solidFill>
                <a:latin typeface="Times New Roman" panose="02020603050405020304" pitchFamily="18" charset="0"/>
                <a:cs typeface="Times New Roman" panose="02020603050405020304" pitchFamily="18" charset="0"/>
              </a:rPr>
              <a:t>N</a:t>
            </a:r>
            <a:r>
              <a:rPr lang="en-US" altLang="zh-TW" sz="2400" b="0" i="0" dirty="0">
                <a:solidFill>
                  <a:srgbClr val="1F1F1F"/>
                </a:solidFill>
                <a:effectLst/>
                <a:latin typeface="Times New Roman" panose="02020603050405020304" pitchFamily="18" charset="0"/>
                <a:cs typeface="Times New Roman" panose="02020603050405020304" pitchFamily="18" charset="0"/>
              </a:rPr>
              <a:t>atural fracture networks in rock masses are crucial due to their significant impact on mechanical behavior and fluid flow dynamics.</a:t>
            </a:r>
          </a:p>
          <a:p>
            <a:endParaRPr lang="en-US" altLang="zh-TW" sz="2400" b="0" i="0" dirty="0">
              <a:solidFill>
                <a:srgbClr val="1F1F1F"/>
              </a:solidFill>
              <a:effectLst/>
              <a:latin typeface="Times New Roman" panose="02020603050405020304" pitchFamily="18" charset="0"/>
              <a:cs typeface="Times New Roman" panose="02020603050405020304" pitchFamily="18" charset="0"/>
            </a:endParaRPr>
          </a:p>
          <a:p>
            <a:r>
              <a:rPr lang="en-US" altLang="zh-TW" sz="2400" b="0" i="0" dirty="0">
                <a:solidFill>
                  <a:srgbClr val="FF0000"/>
                </a:solidFill>
                <a:effectLst/>
                <a:latin typeface="Times New Roman" panose="02020603050405020304" pitchFamily="18" charset="0"/>
                <a:cs typeface="Times New Roman" panose="02020603050405020304" pitchFamily="18" charset="0"/>
              </a:rPr>
              <a:t>Understanding fracture networks </a:t>
            </a:r>
            <a:r>
              <a:rPr lang="en-US" altLang="zh-TW" sz="2400" b="0" i="0" dirty="0">
                <a:effectLst/>
                <a:latin typeface="Times New Roman" panose="02020603050405020304" pitchFamily="18" charset="0"/>
                <a:cs typeface="Times New Roman" panose="02020603050405020304" pitchFamily="18" charset="0"/>
              </a:rPr>
              <a:t>contributes</a:t>
            </a:r>
            <a:r>
              <a:rPr lang="en-US" altLang="zh-TW" sz="2400" b="0" i="0" dirty="0">
                <a:solidFill>
                  <a:srgbClr val="FF0000"/>
                </a:solidFill>
                <a:effectLst/>
                <a:latin typeface="Times New Roman" panose="02020603050405020304" pitchFamily="18" charset="0"/>
                <a:cs typeface="Times New Roman" panose="02020603050405020304" pitchFamily="18" charset="0"/>
              </a:rPr>
              <a:t> </a:t>
            </a:r>
            <a:r>
              <a:rPr lang="en-US" altLang="zh-TW" sz="2400" b="0" i="0" dirty="0">
                <a:solidFill>
                  <a:srgbClr val="1F1F1F"/>
                </a:solidFill>
                <a:effectLst/>
                <a:latin typeface="Times New Roman" panose="02020603050405020304" pitchFamily="18" charset="0"/>
                <a:cs typeface="Times New Roman" panose="02020603050405020304" pitchFamily="18" charset="0"/>
              </a:rPr>
              <a:t>to managing hydrocarbon production, geothermal energy, groundwater flow and contaminant transport, CO</a:t>
            </a:r>
            <a:r>
              <a:rPr lang="en-US" altLang="zh-TW" sz="2400" b="0" i="0" baseline="-25000" dirty="0">
                <a:solidFill>
                  <a:srgbClr val="1F1F1F"/>
                </a:solidFill>
                <a:effectLst/>
                <a:latin typeface="Times New Roman" panose="02020603050405020304" pitchFamily="18" charset="0"/>
                <a:cs typeface="Times New Roman" panose="02020603050405020304" pitchFamily="18" charset="0"/>
              </a:rPr>
              <a:t>2</a:t>
            </a:r>
            <a:r>
              <a:rPr lang="en-US" altLang="zh-TW" sz="2400" b="0" i="0" dirty="0">
                <a:solidFill>
                  <a:srgbClr val="1F1F1F"/>
                </a:solidFill>
                <a:effectLst/>
                <a:latin typeface="Times New Roman" panose="02020603050405020304" pitchFamily="18" charset="0"/>
                <a:cs typeface="Times New Roman" panose="02020603050405020304" pitchFamily="18" charset="0"/>
              </a:rPr>
              <a:t> storage, and engineering projects, among others.</a:t>
            </a:r>
            <a:br>
              <a:rPr lang="en-US" altLang="zh-TW" sz="2400" b="0" i="0" dirty="0">
                <a:solidFill>
                  <a:srgbClr val="1F1F1F"/>
                </a:solidFill>
                <a:effectLst/>
                <a:latin typeface="Times New Roman" panose="02020603050405020304" pitchFamily="18" charset="0"/>
                <a:cs typeface="Times New Roman" panose="02020603050405020304" pitchFamily="18" charset="0"/>
              </a:rPr>
            </a:br>
            <a:endParaRPr lang="en-US" altLang="zh-TW" sz="2400" b="0" i="0" dirty="0">
              <a:solidFill>
                <a:srgbClr val="1F1F1F"/>
              </a:solidFill>
              <a:effectLst/>
              <a:latin typeface="Times New Roman" panose="02020603050405020304" pitchFamily="18" charset="0"/>
              <a:cs typeface="Times New Roman" panose="02020603050405020304" pitchFamily="18" charset="0"/>
            </a:endParaRPr>
          </a:p>
          <a:p>
            <a:r>
              <a:rPr kumimoji="0" lang="en-US" altLang="zh-TW" sz="2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Discrete Fracture Network</a:t>
            </a:r>
            <a:r>
              <a:rPr kumimoji="0" lang="zh-TW"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models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allow for the assessment of the role of natural fracture networks as pathways for </a:t>
            </a:r>
            <a:r>
              <a:rPr lang="en-US" altLang="zh-TW" sz="24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Fluid Flow</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2</a:t>
            </a:fld>
            <a:endParaRPr lang="zh-TW" altLang="en-US"/>
          </a:p>
        </p:txBody>
      </p:sp>
    </p:spTree>
    <p:extLst>
      <p:ext uri="{BB962C8B-B14F-4D97-AF65-F5344CB8AC3E}">
        <p14:creationId xmlns:p14="http://schemas.microsoft.com/office/powerpoint/2010/main" val="244623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EA3F7DD7-FAE9-9C19-093B-820029803E29}"/>
              </a:ext>
            </a:extLst>
          </p:cNvPr>
          <p:cNvSpPr txBox="1"/>
          <p:nvPr/>
        </p:nvSpPr>
        <p:spPr>
          <a:xfrm>
            <a:off x="813905" y="461656"/>
            <a:ext cx="7735360"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Discrete Fracture Network</a:t>
            </a:r>
            <a:r>
              <a:rPr kumimoji="0" lang="zh-TW" altLang="en-US"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 </a:t>
            </a:r>
            <a:r>
              <a:rPr kumimoji="0" lang="en-US" altLang="zh-TW" sz="24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(DFN)</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A</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model that represents the geometrical properties of each fracture and the topological relationships between individual fractures and fracture sets.</a:t>
            </a:r>
          </a:p>
        </p:txBody>
      </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3</a:t>
            </a:fld>
            <a:endParaRPr lang="zh-TW" altLang="en-US"/>
          </a:p>
        </p:txBody>
      </p:sp>
      <p:pic>
        <p:nvPicPr>
          <p:cNvPr id="6" name="圖片 5" descr="一張含有 地圖, 文字, 圖表, 方案 的圖片&#10;&#10;AI 產生的內容可能不正確。">
            <a:extLst>
              <a:ext uri="{FF2B5EF4-FFF2-40B4-BE49-F238E27FC236}">
                <a16:creationId xmlns:a16="http://schemas.microsoft.com/office/drawing/2014/main" id="{CF115523-438E-DC9B-19E1-BD61A50CF5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60" y="1477319"/>
            <a:ext cx="8029480" cy="3903362"/>
          </a:xfrm>
          <a:prstGeom prst="rect">
            <a:avLst/>
          </a:prstGeom>
        </p:spPr>
      </p:pic>
      <p:sp>
        <p:nvSpPr>
          <p:cNvPr id="13" name="文字方塊 12">
            <a:extLst>
              <a:ext uri="{FF2B5EF4-FFF2-40B4-BE49-F238E27FC236}">
                <a16:creationId xmlns:a16="http://schemas.microsoft.com/office/drawing/2014/main" id="{1F2EA590-4603-6FF1-9EC8-A9A108102E21}"/>
              </a:ext>
            </a:extLst>
          </p:cNvPr>
          <p:cNvSpPr txBox="1"/>
          <p:nvPr/>
        </p:nvSpPr>
        <p:spPr>
          <a:xfrm>
            <a:off x="485870" y="5380681"/>
            <a:ext cx="8391430" cy="1200329"/>
          </a:xfrm>
          <a:prstGeom prst="rect">
            <a:avLst/>
          </a:prstGeom>
          <a:noFill/>
        </p:spPr>
        <p:txBody>
          <a:bodyPr wrap="square">
            <a:spAutoFit/>
          </a:bodyPr>
          <a:lstStyle/>
          <a:p>
            <a:r>
              <a:rPr lang="en-US" altLang="zh-TW" dirty="0">
                <a:latin typeface="Times New Roman" panose="02020603050405020304" pitchFamily="18" charset="0"/>
                <a:ea typeface="標楷體" panose="03000509000000000000" pitchFamily="65" charset="-120"/>
                <a:cs typeface="Times New Roman" panose="02020603050405020304" pitchFamily="18" charset="0"/>
              </a:rPr>
              <a:t>Geologically-mapped DFN patterns. (a) A limestone outcrop at the south margin of the Bristol Channel Basin, UK. (b) Sandstone exposures in the Dounreay area, Scotland. (c) Fault zone structures in the Valley of Fire State Park of southern Nevada, USA. (Lei e</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t al., 2017)</a:t>
            </a:r>
            <a:endParaRPr lang="zh-TW" altLang="en-US" dirty="0"/>
          </a:p>
        </p:txBody>
      </p:sp>
    </p:spTree>
    <p:extLst>
      <p:ext uri="{BB962C8B-B14F-4D97-AF65-F5344CB8AC3E}">
        <p14:creationId xmlns:p14="http://schemas.microsoft.com/office/powerpoint/2010/main" val="1493376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ACBDC-AB68-4AAD-0678-DCD0D9515659}"/>
            </a:ext>
          </a:extLst>
        </p:cNvPr>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01F425B9-F791-9400-EAF4-55B666A0E4CF}"/>
              </a:ext>
            </a:extLst>
          </p:cNvPr>
          <p:cNvSpPr>
            <a:spLocks noGrp="1"/>
          </p:cNvSpPr>
          <p:nvPr>
            <p:ph type="sldNum" sz="quarter" idx="12"/>
          </p:nvPr>
        </p:nvSpPr>
        <p:spPr/>
        <p:txBody>
          <a:bodyPr/>
          <a:lstStyle/>
          <a:p>
            <a:fld id="{4043DF3D-266E-43A8-9F91-846C673C1003}" type="slidenum">
              <a:rPr lang="zh-TW" altLang="en-US" smtClean="0"/>
              <a:t>4</a:t>
            </a:fld>
            <a:endParaRPr lang="zh-TW" altLang="en-US"/>
          </a:p>
        </p:txBody>
      </p:sp>
      <p:grpSp>
        <p:nvGrpSpPr>
          <p:cNvPr id="2" name="群組 1">
            <a:extLst>
              <a:ext uri="{FF2B5EF4-FFF2-40B4-BE49-F238E27FC236}">
                <a16:creationId xmlns:a16="http://schemas.microsoft.com/office/drawing/2014/main" id="{C0838744-DD8E-4AC0-9F90-06ECF6F22D08}"/>
              </a:ext>
            </a:extLst>
          </p:cNvPr>
          <p:cNvGrpSpPr/>
          <p:nvPr/>
        </p:nvGrpSpPr>
        <p:grpSpPr>
          <a:xfrm>
            <a:off x="1451846" y="626945"/>
            <a:ext cx="6240308" cy="5729406"/>
            <a:chOff x="1451846" y="822091"/>
            <a:chExt cx="6240308" cy="5729406"/>
          </a:xfrm>
        </p:grpSpPr>
        <p:sp>
          <p:nvSpPr>
            <p:cNvPr id="4" name="文字方塊 3">
              <a:extLst>
                <a:ext uri="{FF2B5EF4-FFF2-40B4-BE49-F238E27FC236}">
                  <a16:creationId xmlns:a16="http://schemas.microsoft.com/office/drawing/2014/main" id="{CDDAF9BA-9D27-B143-9B6B-FCAEA9890D2A}"/>
                </a:ext>
              </a:extLst>
            </p:cNvPr>
            <p:cNvSpPr txBox="1"/>
            <p:nvPr/>
          </p:nvSpPr>
          <p:spPr>
            <a:xfrm>
              <a:off x="3512646" y="3029688"/>
              <a:ext cx="2099403" cy="1569660"/>
            </a:xfrm>
            <a:prstGeom prst="rect">
              <a:avLst/>
            </a:prstGeom>
            <a:noFill/>
          </p:spPr>
          <p:txBody>
            <a:bodyPr wrap="square" rtlCol="0">
              <a:spAutoFit/>
            </a:bodyPr>
            <a:lstStyle/>
            <a:p>
              <a:pPr algn="ct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Parameters in</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DFN</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Model</a:t>
              </a:r>
            </a:p>
          </p:txBody>
        </p:sp>
        <p:grpSp>
          <p:nvGrpSpPr>
            <p:cNvPr id="15" name="群組 14">
              <a:extLst>
                <a:ext uri="{FF2B5EF4-FFF2-40B4-BE49-F238E27FC236}">
                  <a16:creationId xmlns:a16="http://schemas.microsoft.com/office/drawing/2014/main" id="{5FCB2F33-0E53-80FA-74FE-FC16E521F466}"/>
                </a:ext>
              </a:extLst>
            </p:cNvPr>
            <p:cNvGrpSpPr/>
            <p:nvPr/>
          </p:nvGrpSpPr>
          <p:grpSpPr>
            <a:xfrm>
              <a:off x="1451846" y="822091"/>
              <a:ext cx="6240308" cy="5729406"/>
              <a:chOff x="1523999" y="2024742"/>
              <a:chExt cx="5584372" cy="5127172"/>
            </a:xfrm>
          </p:grpSpPr>
          <p:sp>
            <p:nvSpPr>
              <p:cNvPr id="5" name="橢圓 4">
                <a:extLst>
                  <a:ext uri="{FF2B5EF4-FFF2-40B4-BE49-F238E27FC236}">
                    <a16:creationId xmlns:a16="http://schemas.microsoft.com/office/drawing/2014/main" id="{A9DB064A-342D-BB56-53A7-7E927FCCE539}"/>
                  </a:ext>
                </a:extLst>
              </p:cNvPr>
              <p:cNvSpPr/>
              <p:nvPr/>
            </p:nvSpPr>
            <p:spPr>
              <a:xfrm>
                <a:off x="1523999" y="3657599"/>
                <a:ext cx="1861457" cy="1861457"/>
              </a:xfrm>
              <a:prstGeom prst="ellipse">
                <a:avLst/>
              </a:prstGeom>
              <a:solidFill>
                <a:schemeClr val="accent3">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橢圓 6">
                <a:extLst>
                  <a:ext uri="{FF2B5EF4-FFF2-40B4-BE49-F238E27FC236}">
                    <a16:creationId xmlns:a16="http://schemas.microsoft.com/office/drawing/2014/main" id="{105197BE-2530-B2BA-0E67-432F17B0E7E0}"/>
                  </a:ext>
                </a:extLst>
              </p:cNvPr>
              <p:cNvSpPr/>
              <p:nvPr/>
            </p:nvSpPr>
            <p:spPr>
              <a:xfrm>
                <a:off x="5246914" y="3657599"/>
                <a:ext cx="1861457" cy="1861457"/>
              </a:xfrm>
              <a:prstGeom prst="ellipse">
                <a:avLst/>
              </a:prstGeom>
              <a:solidFill>
                <a:srgbClr val="FFC5C5"/>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橢圓 10">
                <a:extLst>
                  <a:ext uri="{FF2B5EF4-FFF2-40B4-BE49-F238E27FC236}">
                    <a16:creationId xmlns:a16="http://schemas.microsoft.com/office/drawing/2014/main" id="{28BD1896-900B-2B78-2524-0BEDB8DF5346}"/>
                  </a:ext>
                </a:extLst>
              </p:cNvPr>
              <p:cNvSpPr/>
              <p:nvPr/>
            </p:nvSpPr>
            <p:spPr>
              <a:xfrm>
                <a:off x="2454728" y="5290457"/>
                <a:ext cx="1861457" cy="1861457"/>
              </a:xfrm>
              <a:prstGeom prst="ellipse">
                <a:avLst/>
              </a:prstGeom>
              <a:solidFill>
                <a:srgbClr val="FDFED2"/>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橢圓 11">
                <a:extLst>
                  <a:ext uri="{FF2B5EF4-FFF2-40B4-BE49-F238E27FC236}">
                    <a16:creationId xmlns:a16="http://schemas.microsoft.com/office/drawing/2014/main" id="{4D789A9F-1779-820C-5652-AC441C94E055}"/>
                  </a:ext>
                </a:extLst>
              </p:cNvPr>
              <p:cNvSpPr/>
              <p:nvPr/>
            </p:nvSpPr>
            <p:spPr>
              <a:xfrm>
                <a:off x="4316185" y="5290456"/>
                <a:ext cx="1861457" cy="1861457"/>
              </a:xfrm>
              <a:prstGeom prst="ellipse">
                <a:avLst/>
              </a:prstGeom>
              <a:solidFill>
                <a:schemeClr val="accent2">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橢圓 12">
                <a:extLst>
                  <a:ext uri="{FF2B5EF4-FFF2-40B4-BE49-F238E27FC236}">
                    <a16:creationId xmlns:a16="http://schemas.microsoft.com/office/drawing/2014/main" id="{AA98B9C6-0776-99C1-3F83-39B8794661DD}"/>
                  </a:ext>
                </a:extLst>
              </p:cNvPr>
              <p:cNvSpPr/>
              <p:nvPr/>
            </p:nvSpPr>
            <p:spPr>
              <a:xfrm>
                <a:off x="2454728" y="2024743"/>
                <a:ext cx="1861457" cy="1861457"/>
              </a:xfrm>
              <a:prstGeom prst="ellipse">
                <a:avLst/>
              </a:prstGeom>
              <a:solidFill>
                <a:schemeClr val="accent1">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橢圓 13">
                <a:extLst>
                  <a:ext uri="{FF2B5EF4-FFF2-40B4-BE49-F238E27FC236}">
                    <a16:creationId xmlns:a16="http://schemas.microsoft.com/office/drawing/2014/main" id="{56A37A02-2B58-AE04-11FF-9B409BC1616E}"/>
                  </a:ext>
                </a:extLst>
              </p:cNvPr>
              <p:cNvSpPr/>
              <p:nvPr/>
            </p:nvSpPr>
            <p:spPr>
              <a:xfrm>
                <a:off x="4316185" y="2024742"/>
                <a:ext cx="1861457" cy="1861457"/>
              </a:xfrm>
              <a:prstGeom prst="ellipse">
                <a:avLst/>
              </a:prstGeom>
              <a:solidFill>
                <a:schemeClr val="accent5">
                  <a:lumMod val="20000"/>
                  <a:lumOff val="80000"/>
                </a:schemeClr>
              </a:solidFill>
              <a:ln w="31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7" name="文字方塊 16">
              <a:extLst>
                <a:ext uri="{FF2B5EF4-FFF2-40B4-BE49-F238E27FC236}">
                  <a16:creationId xmlns:a16="http://schemas.microsoft.com/office/drawing/2014/main" id="{2301F163-3BC9-D97A-61CB-72A3189908E6}"/>
                </a:ext>
              </a:extLst>
            </p:cNvPr>
            <p:cNvSpPr txBox="1"/>
            <p:nvPr/>
          </p:nvSpPr>
          <p:spPr>
            <a:xfrm>
              <a:off x="2954272" y="1662087"/>
              <a:ext cx="1155355" cy="400110"/>
            </a:xfrm>
            <a:prstGeom prst="rect">
              <a:avLst/>
            </a:prstGeom>
            <a:noFill/>
          </p:spPr>
          <p:txBody>
            <a:bodyPr wrap="square">
              <a:spAutoFit/>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Location</a:t>
              </a:r>
            </a:p>
          </p:txBody>
        </p:sp>
        <p:sp>
          <p:nvSpPr>
            <p:cNvPr id="19" name="文字方塊 18">
              <a:extLst>
                <a:ext uri="{FF2B5EF4-FFF2-40B4-BE49-F238E27FC236}">
                  <a16:creationId xmlns:a16="http://schemas.microsoft.com/office/drawing/2014/main" id="{AE324878-B29B-115B-3494-286EDFB07DE6}"/>
                </a:ext>
              </a:extLst>
            </p:cNvPr>
            <p:cNvSpPr txBox="1"/>
            <p:nvPr/>
          </p:nvSpPr>
          <p:spPr>
            <a:xfrm>
              <a:off x="4790138" y="1662087"/>
              <a:ext cx="1643825" cy="400110"/>
            </a:xfrm>
            <a:prstGeom prst="rect">
              <a:avLst/>
            </a:prstGeom>
            <a:noFill/>
          </p:spPr>
          <p:txBody>
            <a:bodyPr wrap="square">
              <a:spAutoFit/>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Shape &amp; Size</a:t>
              </a:r>
            </a:p>
          </p:txBody>
        </p:sp>
        <p:sp>
          <p:nvSpPr>
            <p:cNvPr id="21" name="文字方塊 20">
              <a:extLst>
                <a:ext uri="{FF2B5EF4-FFF2-40B4-BE49-F238E27FC236}">
                  <a16:creationId xmlns:a16="http://schemas.microsoft.com/office/drawing/2014/main" id="{BAB43E60-AACA-BF56-D1E7-2ACEB7506DDC}"/>
                </a:ext>
              </a:extLst>
            </p:cNvPr>
            <p:cNvSpPr txBox="1"/>
            <p:nvPr/>
          </p:nvSpPr>
          <p:spPr>
            <a:xfrm>
              <a:off x="5942056" y="3489731"/>
              <a:ext cx="1420091" cy="400110"/>
            </a:xfrm>
            <a:prstGeom prst="rect">
              <a:avLst/>
            </a:prstGeom>
            <a:noFill/>
          </p:spPr>
          <p:txBody>
            <a:bodyPr wrap="square">
              <a:spAutoFit/>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Orientation</a:t>
              </a:r>
              <a:endParaRPr lang="zh-TW" altLang="en-US" sz="20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3" name="文字方塊 22">
              <a:extLst>
                <a:ext uri="{FF2B5EF4-FFF2-40B4-BE49-F238E27FC236}">
                  <a16:creationId xmlns:a16="http://schemas.microsoft.com/office/drawing/2014/main" id="{6F5D130C-83D0-2DF0-A57C-74514EE75F70}"/>
                </a:ext>
              </a:extLst>
            </p:cNvPr>
            <p:cNvSpPr txBox="1"/>
            <p:nvPr/>
          </p:nvSpPr>
          <p:spPr>
            <a:xfrm>
              <a:off x="5096941" y="5311389"/>
              <a:ext cx="1030218" cy="400110"/>
            </a:xfrm>
            <a:prstGeom prst="rect">
              <a:avLst/>
            </a:prstGeom>
            <a:noFill/>
          </p:spPr>
          <p:txBody>
            <a:bodyPr wrap="square">
              <a:spAutoFit/>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Density</a:t>
              </a:r>
              <a:endParaRPr lang="zh-TW" altLang="en-US" sz="2000" dirty="0"/>
            </a:p>
          </p:txBody>
        </p:sp>
        <p:sp>
          <p:nvSpPr>
            <p:cNvPr id="25" name="文字方塊 24">
              <a:extLst>
                <a:ext uri="{FF2B5EF4-FFF2-40B4-BE49-F238E27FC236}">
                  <a16:creationId xmlns:a16="http://schemas.microsoft.com/office/drawing/2014/main" id="{C2508000-2E19-D340-2F44-BA39874048DD}"/>
                </a:ext>
              </a:extLst>
            </p:cNvPr>
            <p:cNvSpPr txBox="1"/>
            <p:nvPr/>
          </p:nvSpPr>
          <p:spPr>
            <a:xfrm>
              <a:off x="2711123" y="5311389"/>
              <a:ext cx="1656255" cy="400110"/>
            </a:xfrm>
            <a:prstGeom prst="rect">
              <a:avLst/>
            </a:prstGeom>
            <a:noFill/>
          </p:spPr>
          <p:txBody>
            <a:bodyPr wrap="square">
              <a:spAutoFit/>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Connectivity</a:t>
              </a:r>
              <a:endParaRPr lang="zh-TW" altLang="en-US" sz="2000" dirty="0"/>
            </a:p>
          </p:txBody>
        </p:sp>
        <p:sp>
          <p:nvSpPr>
            <p:cNvPr id="27" name="文字方塊 26">
              <a:extLst>
                <a:ext uri="{FF2B5EF4-FFF2-40B4-BE49-F238E27FC236}">
                  <a16:creationId xmlns:a16="http://schemas.microsoft.com/office/drawing/2014/main" id="{9B0934BB-BBD1-865B-510D-79DF6A6BB3C1}"/>
                </a:ext>
              </a:extLst>
            </p:cNvPr>
            <p:cNvSpPr txBox="1"/>
            <p:nvPr/>
          </p:nvSpPr>
          <p:spPr>
            <a:xfrm>
              <a:off x="1451846" y="3159648"/>
              <a:ext cx="2080102" cy="1054290"/>
            </a:xfrm>
            <a:prstGeom prst="rect">
              <a:avLst/>
            </a:prstGeom>
            <a:noFill/>
          </p:spPr>
          <p:txBody>
            <a:bodyPr wrap="square">
              <a:spAutoFit/>
            </a:bodyPr>
            <a:lstStyle/>
            <a:p>
              <a:pPr algn="ct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Mechanical &amp; Hydrological Characteristics</a:t>
              </a:r>
              <a:endParaRPr lang="zh-TW" altLang="en-US" sz="2000" dirty="0"/>
            </a:p>
          </p:txBody>
        </p:sp>
      </p:grpSp>
    </p:spTree>
    <p:extLst>
      <p:ext uri="{BB962C8B-B14F-4D97-AF65-F5344CB8AC3E}">
        <p14:creationId xmlns:p14="http://schemas.microsoft.com/office/powerpoint/2010/main" val="2384360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0C13FB-8831-4E77-8A9D-82C55B302118}"/>
              </a:ext>
            </a:extLst>
          </p:cNvPr>
          <p:cNvSpPr>
            <a:spLocks noGrp="1"/>
          </p:cNvSpPr>
          <p:nvPr>
            <p:ph type="title"/>
          </p:nvPr>
        </p:nvSpPr>
        <p:spPr>
          <a:xfrm>
            <a:off x="628650" y="365126"/>
            <a:ext cx="7886700" cy="915987"/>
          </a:xfrm>
        </p:spPr>
        <p:txBody>
          <a:bodyPr>
            <a:norm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Parameters in</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DFN</a:t>
            </a:r>
            <a:r>
              <a:rPr lang="zh-TW" altLang="en-US" sz="32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Model</a:t>
            </a:r>
            <a:endParaRPr lang="zh-TW" altLang="en-US" sz="3200" dirty="0">
              <a:latin typeface="Times New Roman" panose="02020603050405020304" pitchFamily="18" charset="0"/>
              <a:cs typeface="Times New Roman" panose="02020603050405020304" pitchFamily="18" charset="0"/>
            </a:endParaRPr>
          </a:p>
        </p:txBody>
      </p:sp>
      <p:sp>
        <p:nvSpPr>
          <p:cNvPr id="3" name="內容版面配置區 2">
            <a:extLst>
              <a:ext uri="{FF2B5EF4-FFF2-40B4-BE49-F238E27FC236}">
                <a16:creationId xmlns:a16="http://schemas.microsoft.com/office/drawing/2014/main" id="{9D005271-1BB8-4EF7-A327-B0BC216643BE}"/>
              </a:ext>
            </a:extLst>
          </p:cNvPr>
          <p:cNvSpPr>
            <a:spLocks noGrp="1"/>
          </p:cNvSpPr>
          <p:nvPr>
            <p:ph idx="1"/>
          </p:nvPr>
        </p:nvSpPr>
        <p:spPr>
          <a:xfrm>
            <a:off x="628650" y="1253331"/>
            <a:ext cx="7886700" cy="4351338"/>
          </a:xfrm>
        </p:spPr>
        <p:txBody>
          <a:bodyPr>
            <a:normAutofit/>
          </a:bodyPr>
          <a:lstStyle/>
          <a:p>
            <a:pPr marL="457200" indent="-457200">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Location</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3D spatial coordinate</a:t>
            </a:r>
          </a:p>
          <a:p>
            <a:pPr marL="457200" indent="-457200">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Shape &amp; Size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Fracture can be different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Shape</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and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Scale</a:t>
            </a:r>
          </a:p>
          <a:p>
            <a:pPr marL="457200" indent="-457200">
              <a:buFont typeface="Arial" panose="020B0604020202020204" pitchFamily="34" charset="0"/>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Orientation</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Fracture’s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Attitude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Strike &amp; Dip</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457200" indent="-457200">
              <a:buFont typeface="Arial" panose="020B0604020202020204" pitchFamily="34" charset="0"/>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Density</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Fracture’s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Length</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or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Quantity</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in unit area</a:t>
            </a:r>
          </a:p>
          <a:p>
            <a:pPr marL="457200" indent="-457200">
              <a:buFont typeface="Arial" panose="020B0604020202020204" pitchFamily="34" charset="0"/>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Connectivity</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Intersection</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of Fracture</a:t>
            </a:r>
          </a:p>
          <a:p>
            <a:pPr marL="457200" indent="-457200">
              <a:buFont typeface="Arial" panose="020B0604020202020204" pitchFamily="34" charset="0"/>
              <a:buAutoNum type="arabicPeriod"/>
            </a:pP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Mechanical &amp; Hydrological characteristics</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Permeability</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 Shear Strength, Aperture</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000" dirty="0">
                <a:latin typeface="Times New Roman" panose="02020603050405020304" pitchFamily="18" charset="0"/>
                <a:ea typeface="標楷體" panose="03000509000000000000" pitchFamily="65" charset="-120"/>
                <a:cs typeface="Times New Roman" panose="02020603050405020304" pitchFamily="18" charset="0"/>
              </a:rPr>
              <a:t>size etc.</a:t>
            </a:r>
            <a:r>
              <a:rPr lang="zh-TW" altLang="en-US" sz="2000" dirty="0">
                <a:latin typeface="Times New Roman" panose="02020603050405020304" pitchFamily="18" charset="0"/>
                <a:ea typeface="標楷體" panose="03000509000000000000" pitchFamily="65" charset="-120"/>
                <a:cs typeface="Times New Roman" panose="02020603050405020304" pitchFamily="18" charset="0"/>
              </a:rPr>
              <a:t>）。</a:t>
            </a:r>
          </a:p>
          <a:p>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87A35276-13A1-4375-8244-05B3B9D684ED}"/>
              </a:ext>
            </a:extLst>
          </p:cNvPr>
          <p:cNvSpPr>
            <a:spLocks noGrp="1"/>
          </p:cNvSpPr>
          <p:nvPr>
            <p:ph type="sldNum" sz="quarter" idx="12"/>
          </p:nvPr>
        </p:nvSpPr>
        <p:spPr/>
        <p:txBody>
          <a:bodyPr/>
          <a:lstStyle/>
          <a:p>
            <a:fld id="{4043DF3D-266E-43A8-9F91-846C673C1003}" type="slidenum">
              <a:rPr lang="zh-TW" altLang="en-US" smtClean="0"/>
              <a:t>5</a:t>
            </a:fld>
            <a:endParaRPr lang="zh-TW" altLang="en-US"/>
          </a:p>
        </p:txBody>
      </p:sp>
      <p:pic>
        <p:nvPicPr>
          <p:cNvPr id="12" name="圖片 11" descr="一張含有 寫生, 圖畫, 線條藝術, 圖表 的圖片&#10;&#10;AI 產生的內容可能不正確。">
            <a:extLst>
              <a:ext uri="{FF2B5EF4-FFF2-40B4-BE49-F238E27FC236}">
                <a16:creationId xmlns:a16="http://schemas.microsoft.com/office/drawing/2014/main" id="{DDB733C5-D2FF-7CC1-91AF-C65A5F8E85FA}"/>
              </a:ext>
            </a:extLst>
          </p:cNvPr>
          <p:cNvPicPr>
            <a:picLocks noChangeAspect="1"/>
          </p:cNvPicPr>
          <p:nvPr/>
        </p:nvPicPr>
        <p:blipFill>
          <a:blip r:embed="rId2">
            <a:extLst>
              <a:ext uri="{28A0092B-C50C-407E-A947-70E740481C1C}">
                <a14:useLocalDpi xmlns:a14="http://schemas.microsoft.com/office/drawing/2010/main" val="0"/>
              </a:ext>
            </a:extLst>
          </a:blip>
          <a:srcRect l="51843"/>
          <a:stretch/>
        </p:blipFill>
        <p:spPr>
          <a:xfrm>
            <a:off x="3675700" y="3992405"/>
            <a:ext cx="1792599" cy="1988105"/>
          </a:xfrm>
          <a:prstGeom prst="rect">
            <a:avLst/>
          </a:prstGeom>
        </p:spPr>
      </p:pic>
      <p:pic>
        <p:nvPicPr>
          <p:cNvPr id="13" name="Picture 2">
            <a:extLst>
              <a:ext uri="{FF2B5EF4-FFF2-40B4-BE49-F238E27FC236}">
                <a16:creationId xmlns:a16="http://schemas.microsoft.com/office/drawing/2014/main" id="{D62D6567-9D6C-A7FD-394A-DB9674526C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10" r="90"/>
          <a:stretch/>
        </p:blipFill>
        <p:spPr bwMode="auto">
          <a:xfrm>
            <a:off x="6364600" y="3992405"/>
            <a:ext cx="2057400" cy="1988105"/>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21844D5E-ECEA-BC45-BA25-BF69388303A5}"/>
              </a:ext>
            </a:extLst>
          </p:cNvPr>
          <p:cNvSpPr txBox="1"/>
          <p:nvPr/>
        </p:nvSpPr>
        <p:spPr>
          <a:xfrm>
            <a:off x="6364600" y="6171685"/>
            <a:ext cx="1962680" cy="369332"/>
          </a:xfrm>
          <a:prstGeom prst="rect">
            <a:avLst/>
          </a:prstGeom>
          <a:noFill/>
        </p:spPr>
        <p:txBody>
          <a:bodyPr wrap="square">
            <a:spAutoFit/>
          </a:bodyPr>
          <a:lstStyle/>
          <a:p>
            <a:r>
              <a:rPr lang="en-US" altLang="zh-TW" b="0" i="0" dirty="0" err="1">
                <a:solidFill>
                  <a:srgbClr val="1F1F1F"/>
                </a:solidFill>
                <a:effectLst/>
                <a:latin typeface="Times New Roman" panose="02020603050405020304" pitchFamily="18" charset="0"/>
                <a:cs typeface="Times New Roman" panose="02020603050405020304" pitchFamily="18" charset="0"/>
              </a:rPr>
              <a:t>Alghalandis</a:t>
            </a:r>
            <a:r>
              <a:rPr lang="en-US" altLang="zh-TW" b="0" i="0" dirty="0">
                <a:solidFill>
                  <a:srgbClr val="1F1F1F"/>
                </a:solidFill>
                <a:effectLst/>
                <a:latin typeface="Times New Roman" panose="02020603050405020304" pitchFamily="18" charset="0"/>
                <a:cs typeface="Times New Roman" panose="02020603050405020304" pitchFamily="18" charset="0"/>
              </a:rPr>
              <a:t> (2017)</a:t>
            </a:r>
            <a:endParaRPr lang="zh-TW" altLang="en-US" dirty="0">
              <a:latin typeface="Times New Roman" panose="02020603050405020304" pitchFamily="18" charset="0"/>
              <a:cs typeface="Times New Roman" panose="02020603050405020304" pitchFamily="18" charset="0"/>
            </a:endParaRPr>
          </a:p>
        </p:txBody>
      </p:sp>
      <p:sp>
        <p:nvSpPr>
          <p:cNvPr id="16" name="文字方塊 15">
            <a:extLst>
              <a:ext uri="{FF2B5EF4-FFF2-40B4-BE49-F238E27FC236}">
                <a16:creationId xmlns:a16="http://schemas.microsoft.com/office/drawing/2014/main" id="{43576517-3CFA-0176-5F9F-BC56CC69E3D8}"/>
              </a:ext>
            </a:extLst>
          </p:cNvPr>
          <p:cNvSpPr txBox="1"/>
          <p:nvPr/>
        </p:nvSpPr>
        <p:spPr>
          <a:xfrm>
            <a:off x="3675700" y="6177424"/>
            <a:ext cx="2057400"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Long et al., (1985)</a:t>
            </a:r>
            <a:endParaRPr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871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9A66F79-A6F3-4EA1-10F1-C51497D3AC7F}"/>
              </a:ext>
            </a:extLst>
          </p:cNvPr>
          <p:cNvSpPr txBox="1"/>
          <p:nvPr/>
        </p:nvSpPr>
        <p:spPr>
          <a:xfrm>
            <a:off x="485870" y="398354"/>
            <a:ext cx="3183885"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Regional Geology</a:t>
            </a:r>
          </a:p>
        </p:txBody>
      </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6</a:t>
            </a:fld>
            <a:endParaRPr lang="zh-TW" altLang="en-US"/>
          </a:p>
        </p:txBody>
      </p:sp>
      <p:pic>
        <p:nvPicPr>
          <p:cNvPr id="6" name="圖片 5" descr="一張含有 文字, 地圖, 圖表, 數字 的圖片&#10;&#10;AI-generated content may be incorrect.">
            <a:extLst>
              <a:ext uri="{FF2B5EF4-FFF2-40B4-BE49-F238E27FC236}">
                <a16:creationId xmlns:a16="http://schemas.microsoft.com/office/drawing/2014/main" id="{A942BB12-612B-0317-A12C-F1E045E63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506" y="1167689"/>
            <a:ext cx="6526987" cy="4522622"/>
          </a:xfrm>
          <a:prstGeom prst="rect">
            <a:avLst/>
          </a:prstGeom>
        </p:spPr>
      </p:pic>
      <p:sp>
        <p:nvSpPr>
          <p:cNvPr id="7" name="文字方塊 6">
            <a:extLst>
              <a:ext uri="{FF2B5EF4-FFF2-40B4-BE49-F238E27FC236}">
                <a16:creationId xmlns:a16="http://schemas.microsoft.com/office/drawing/2014/main" id="{BB88AA32-4772-307B-948E-3447B33808A8}"/>
              </a:ext>
            </a:extLst>
          </p:cNvPr>
          <p:cNvSpPr txBox="1"/>
          <p:nvPr/>
        </p:nvSpPr>
        <p:spPr>
          <a:xfrm>
            <a:off x="250949" y="5653352"/>
            <a:ext cx="8642099" cy="830997"/>
          </a:xfrm>
          <a:prstGeom prst="rect">
            <a:avLst/>
          </a:prstGeom>
          <a:noFill/>
        </p:spPr>
        <p:txBody>
          <a:bodyPr wrap="square">
            <a:spAutoFit/>
          </a:bodyPr>
          <a:lstStyle/>
          <a:p>
            <a:pPr marL="342900" indent="-342900">
              <a:buAutoNum type="alphaLcParenBoth"/>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The main </a:t>
            </a:r>
            <a:r>
              <a:rPr lang="en-US" altLang="zh-TW" sz="1600" dirty="0" err="1">
                <a:latin typeface="Times New Roman" panose="02020603050405020304" pitchFamily="18" charset="0"/>
                <a:ea typeface="標楷體" panose="03000509000000000000" pitchFamily="65" charset="-120"/>
                <a:cs typeface="Times New Roman" panose="02020603050405020304" pitchFamily="18" charset="0"/>
              </a:rPr>
              <a:t>morphostructural</a:t>
            </a: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 units of the Neuquén Basin.</a:t>
            </a:r>
          </a:p>
          <a:p>
            <a:pPr marL="342900" indent="-342900">
              <a:buAutoNum type="alphaLcParenBoth"/>
            </a:pPr>
            <a:r>
              <a:rPr lang="en-US" altLang="zh-TW" sz="1600" dirty="0">
                <a:latin typeface="Times New Roman" panose="02020603050405020304" pitchFamily="18" charset="0"/>
                <a:ea typeface="標楷體" panose="03000509000000000000" pitchFamily="65" charset="-120"/>
                <a:cs typeface="Times New Roman" panose="02020603050405020304" pitchFamily="18" charset="0"/>
              </a:rPr>
              <a:t>Mesozoic and Cenozoic tectonostratigraphic column and basin stages for the Neuquén Basin, with convergence direction variations from the Late Cretaceous to the Cenozoic.</a:t>
            </a:r>
            <a:endParaRPr lang="zh-TW" altLang="en-US" sz="16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5" name="矩形 4">
            <a:extLst>
              <a:ext uri="{FF2B5EF4-FFF2-40B4-BE49-F238E27FC236}">
                <a16:creationId xmlns:a16="http://schemas.microsoft.com/office/drawing/2014/main" id="{E591EC67-E423-405F-BD50-3DD298B4924C}"/>
              </a:ext>
            </a:extLst>
          </p:cNvPr>
          <p:cNvSpPr/>
          <p:nvPr/>
        </p:nvSpPr>
        <p:spPr>
          <a:xfrm>
            <a:off x="6496050" y="3743452"/>
            <a:ext cx="901293" cy="369332"/>
          </a:xfrm>
          <a:prstGeom prst="rect">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8998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AE9555D6-C2F3-415C-8389-06BFD16BED71}"/>
              </a:ext>
            </a:extLst>
          </p:cNvPr>
          <p:cNvSpPr>
            <a:spLocks noGrp="1"/>
          </p:cNvSpPr>
          <p:nvPr>
            <p:ph idx="1"/>
          </p:nvPr>
        </p:nvSpPr>
        <p:spPr>
          <a:xfrm>
            <a:off x="708117" y="5651238"/>
            <a:ext cx="7886700" cy="608750"/>
          </a:xfrm>
        </p:spPr>
        <p:txBody>
          <a:bodyPr>
            <a:normAutofit/>
          </a:bodyPr>
          <a:lstStyle/>
          <a:p>
            <a:pPr marL="0" indent="0">
              <a:buNone/>
            </a:pP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In Vaca </a:t>
            </a:r>
            <a:r>
              <a:rPr lang="en-US" altLang="zh-TW" sz="1800" dirty="0" err="1">
                <a:latin typeface="Times New Roman" panose="02020603050405020304" pitchFamily="18" charset="0"/>
                <a:ea typeface="標楷體" panose="03000509000000000000" pitchFamily="65" charset="-120"/>
                <a:cs typeface="Times New Roman" panose="02020603050405020304" pitchFamily="18" charset="0"/>
              </a:rPr>
              <a:t>Muerta</a:t>
            </a:r>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 this study investigates how large-scale structures influence fracture network connectivity there.</a:t>
            </a:r>
            <a:endPar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dirty="0"/>
          </a:p>
        </p:txBody>
      </p:sp>
      <p:sp>
        <p:nvSpPr>
          <p:cNvPr id="4" name="投影片編號版面配置區 3">
            <a:extLst>
              <a:ext uri="{FF2B5EF4-FFF2-40B4-BE49-F238E27FC236}">
                <a16:creationId xmlns:a16="http://schemas.microsoft.com/office/drawing/2014/main" id="{2D226CB3-3365-402C-A416-D763AEB44E80}"/>
              </a:ext>
            </a:extLst>
          </p:cNvPr>
          <p:cNvSpPr>
            <a:spLocks noGrp="1"/>
          </p:cNvSpPr>
          <p:nvPr>
            <p:ph type="sldNum" sz="quarter" idx="12"/>
          </p:nvPr>
        </p:nvSpPr>
        <p:spPr/>
        <p:txBody>
          <a:bodyPr/>
          <a:lstStyle/>
          <a:p>
            <a:fld id="{4043DF3D-266E-43A8-9F91-846C673C1003}" type="slidenum">
              <a:rPr lang="zh-TW" altLang="en-US" smtClean="0"/>
              <a:t>7</a:t>
            </a:fld>
            <a:endParaRPr lang="zh-TW" altLang="en-US"/>
          </a:p>
        </p:txBody>
      </p:sp>
      <p:sp>
        <p:nvSpPr>
          <p:cNvPr id="11" name="文字方塊 10">
            <a:extLst>
              <a:ext uri="{FF2B5EF4-FFF2-40B4-BE49-F238E27FC236}">
                <a16:creationId xmlns:a16="http://schemas.microsoft.com/office/drawing/2014/main" id="{0E753706-EDDA-44BC-A312-42324E60AB24}"/>
              </a:ext>
            </a:extLst>
          </p:cNvPr>
          <p:cNvSpPr txBox="1"/>
          <p:nvPr/>
        </p:nvSpPr>
        <p:spPr>
          <a:xfrm>
            <a:off x="7159809" y="3830570"/>
            <a:ext cx="1435008" cy="369332"/>
          </a:xfrm>
          <a:prstGeom prst="rect">
            <a:avLst/>
          </a:prstGeom>
          <a:noFill/>
        </p:spPr>
        <p:txBody>
          <a:bodyPr wrap="none" rtlCol="0">
            <a:spAutoFit/>
          </a:bodyPr>
          <a:lstStyle/>
          <a:p>
            <a:pPr algn="ctr"/>
            <a:r>
              <a:rPr lang="en-US" altLang="zh-TW" dirty="0">
                <a:latin typeface="Times New Roman" panose="02020603050405020304" pitchFamily="18" charset="0"/>
                <a:cs typeface="Times New Roman" panose="02020603050405020304" pitchFamily="18" charset="0"/>
              </a:rPr>
              <a:t>Oil Reservoir</a:t>
            </a:r>
            <a:endParaRPr lang="zh-TW" altLang="en-US" dirty="0">
              <a:latin typeface="Times New Roman" panose="02020603050405020304" pitchFamily="18" charset="0"/>
              <a:cs typeface="Times New Roman" panose="02020603050405020304" pitchFamily="18" charset="0"/>
            </a:endParaRPr>
          </a:p>
        </p:txBody>
      </p:sp>
      <p:pic>
        <p:nvPicPr>
          <p:cNvPr id="6" name="圖片 5" descr="一張含有 文字, 地圖, 地圖集, 螢幕擷取畫面 的圖片&#10;&#10;AI-generated content may be incorrect.">
            <a:extLst>
              <a:ext uri="{FF2B5EF4-FFF2-40B4-BE49-F238E27FC236}">
                <a16:creationId xmlns:a16="http://schemas.microsoft.com/office/drawing/2014/main" id="{07DF5ADA-7EB0-4BA0-8F5D-87EC657E5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72" y="996964"/>
            <a:ext cx="6343135" cy="4456999"/>
          </a:xfrm>
          <a:prstGeom prst="rect">
            <a:avLst/>
          </a:prstGeom>
        </p:spPr>
      </p:pic>
      <p:sp>
        <p:nvSpPr>
          <p:cNvPr id="7" name="矩形 6">
            <a:extLst>
              <a:ext uri="{FF2B5EF4-FFF2-40B4-BE49-F238E27FC236}">
                <a16:creationId xmlns:a16="http://schemas.microsoft.com/office/drawing/2014/main" id="{19870F42-B06A-4977-BEAD-45088A506279}"/>
              </a:ext>
            </a:extLst>
          </p:cNvPr>
          <p:cNvSpPr/>
          <p:nvPr/>
        </p:nvSpPr>
        <p:spPr>
          <a:xfrm>
            <a:off x="5354500" y="3567892"/>
            <a:ext cx="285418" cy="2698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8" name="直線接點 7">
            <a:extLst>
              <a:ext uri="{FF2B5EF4-FFF2-40B4-BE49-F238E27FC236}">
                <a16:creationId xmlns:a16="http://schemas.microsoft.com/office/drawing/2014/main" id="{B8082389-0B85-4B2E-9B25-8B2B95E70690}"/>
              </a:ext>
            </a:extLst>
          </p:cNvPr>
          <p:cNvCxnSpPr>
            <a:cxnSpLocks/>
          </p:cNvCxnSpPr>
          <p:nvPr/>
        </p:nvCxnSpPr>
        <p:spPr>
          <a:xfrm flipH="1" flipV="1">
            <a:off x="5639608" y="3830570"/>
            <a:ext cx="1520201" cy="14164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直線單箭頭接點 13">
            <a:extLst>
              <a:ext uri="{FF2B5EF4-FFF2-40B4-BE49-F238E27FC236}">
                <a16:creationId xmlns:a16="http://schemas.microsoft.com/office/drawing/2014/main" id="{D460C331-7CC8-42E3-997C-A43C06130DBC}"/>
              </a:ext>
            </a:extLst>
          </p:cNvPr>
          <p:cNvCxnSpPr>
            <a:cxnSpLocks/>
            <a:stCxn id="22" idx="1"/>
          </p:cNvCxnSpPr>
          <p:nvPr/>
        </p:nvCxnSpPr>
        <p:spPr>
          <a:xfrm flipH="1" flipV="1">
            <a:off x="2407920" y="3934136"/>
            <a:ext cx="4975067" cy="723407"/>
          </a:xfrm>
          <a:prstGeom prst="straightConnector1">
            <a:avLst/>
          </a:prstGeom>
          <a:ln>
            <a:prstDash val="dash"/>
            <a:tailEnd type="triangle"/>
          </a:ln>
        </p:spPr>
        <p:style>
          <a:lnRef idx="2">
            <a:schemeClr val="accent1"/>
          </a:lnRef>
          <a:fillRef idx="0">
            <a:schemeClr val="accent1"/>
          </a:fillRef>
          <a:effectRef idx="1">
            <a:schemeClr val="accent1"/>
          </a:effectRef>
          <a:fontRef idx="minor">
            <a:schemeClr val="tx1"/>
          </a:fontRef>
        </p:style>
      </p:cxnSp>
      <p:sp>
        <p:nvSpPr>
          <p:cNvPr id="22" name="文字方塊 21">
            <a:extLst>
              <a:ext uri="{FF2B5EF4-FFF2-40B4-BE49-F238E27FC236}">
                <a16:creationId xmlns:a16="http://schemas.microsoft.com/office/drawing/2014/main" id="{A0EBA96D-BE08-FEA0-2B49-80310F6035FD}"/>
              </a:ext>
            </a:extLst>
          </p:cNvPr>
          <p:cNvSpPr txBox="1"/>
          <p:nvPr/>
        </p:nvSpPr>
        <p:spPr>
          <a:xfrm>
            <a:off x="7382987" y="4472877"/>
            <a:ext cx="714375" cy="369332"/>
          </a:xfrm>
          <a:prstGeom prst="rect">
            <a:avLst/>
          </a:prstGeom>
          <a:noFill/>
        </p:spPr>
        <p:txBody>
          <a:bodyPr wrap="square">
            <a:spAutoFit/>
          </a:bodyPr>
          <a:lstStyle/>
          <a:p>
            <a:r>
              <a:rPr lang="en-US" altLang="zh-TW" dirty="0">
                <a:latin typeface="Times New Roman" panose="02020603050405020304" pitchFamily="18" charset="0"/>
                <a:cs typeface="Times New Roman" panose="02020603050405020304" pitchFamily="18" charset="0"/>
              </a:rPr>
              <a:t>MDC</a:t>
            </a:r>
            <a:endParaRPr lang="zh-TW" altLang="en-US" dirty="0"/>
          </a:p>
        </p:txBody>
      </p:sp>
      <p:sp>
        <p:nvSpPr>
          <p:cNvPr id="15" name="矩形 14">
            <a:extLst>
              <a:ext uri="{FF2B5EF4-FFF2-40B4-BE49-F238E27FC236}">
                <a16:creationId xmlns:a16="http://schemas.microsoft.com/office/drawing/2014/main" id="{AA9BDCD7-4155-E01E-E67C-3C716C4760ED}"/>
              </a:ext>
            </a:extLst>
          </p:cNvPr>
          <p:cNvSpPr/>
          <p:nvPr/>
        </p:nvSpPr>
        <p:spPr>
          <a:xfrm>
            <a:off x="5354500" y="3729219"/>
            <a:ext cx="285418" cy="45719"/>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2" name="矩形 1">
            <a:extLst>
              <a:ext uri="{FF2B5EF4-FFF2-40B4-BE49-F238E27FC236}">
                <a16:creationId xmlns:a16="http://schemas.microsoft.com/office/drawing/2014/main" id="{D94FBE09-8766-6B79-B619-7DD0C6EB5F6F}"/>
              </a:ext>
            </a:extLst>
          </p:cNvPr>
          <p:cNvSpPr/>
          <p:nvPr/>
        </p:nvSpPr>
        <p:spPr>
          <a:xfrm>
            <a:off x="5354500" y="3855255"/>
            <a:ext cx="285418" cy="245196"/>
          </a:xfrm>
          <a:prstGeom prst="rect">
            <a:avLst/>
          </a:prstGeom>
          <a:no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0070C0"/>
              </a:solidFill>
            </a:endParaRPr>
          </a:p>
        </p:txBody>
      </p:sp>
      <p:sp>
        <p:nvSpPr>
          <p:cNvPr id="5" name="文字方塊 4">
            <a:extLst>
              <a:ext uri="{FF2B5EF4-FFF2-40B4-BE49-F238E27FC236}">
                <a16:creationId xmlns:a16="http://schemas.microsoft.com/office/drawing/2014/main" id="{0AC115C7-3575-EBA6-4D0C-478C2EC280EE}"/>
              </a:ext>
            </a:extLst>
          </p:cNvPr>
          <p:cNvSpPr txBox="1"/>
          <p:nvPr/>
        </p:nvSpPr>
        <p:spPr>
          <a:xfrm>
            <a:off x="7159809" y="4103545"/>
            <a:ext cx="1877437" cy="369332"/>
          </a:xfrm>
          <a:prstGeom prst="rect">
            <a:avLst/>
          </a:prstGeom>
          <a:noFill/>
        </p:spPr>
        <p:txBody>
          <a:bodyPr wrap="none" rtlCol="0">
            <a:spAutoFit/>
          </a:bodyPr>
          <a:lstStyle/>
          <a:p>
            <a:pPr algn="ctr"/>
            <a:r>
              <a:rPr lang="en-US" altLang="zh-TW" dirty="0">
                <a:latin typeface="Times New Roman" panose="02020603050405020304" pitchFamily="18" charset="0"/>
                <a:cs typeface="Times New Roman" panose="02020603050405020304" pitchFamily="18" charset="0"/>
              </a:rPr>
              <a:t>Carbonate &amp; Marl</a:t>
            </a:r>
            <a:endParaRPr lang="zh-TW" altLang="en-US" dirty="0">
              <a:latin typeface="Times New Roman" panose="02020603050405020304" pitchFamily="18" charset="0"/>
              <a:cs typeface="Times New Roman" panose="02020603050405020304" pitchFamily="18" charset="0"/>
            </a:endParaRPr>
          </a:p>
        </p:txBody>
      </p:sp>
      <p:cxnSp>
        <p:nvCxnSpPr>
          <p:cNvPr id="9" name="直線接點 8">
            <a:extLst>
              <a:ext uri="{FF2B5EF4-FFF2-40B4-BE49-F238E27FC236}">
                <a16:creationId xmlns:a16="http://schemas.microsoft.com/office/drawing/2014/main" id="{5E573FFE-4206-E56B-F303-80056C79AE89}"/>
              </a:ext>
            </a:extLst>
          </p:cNvPr>
          <p:cNvCxnSpPr>
            <a:cxnSpLocks/>
          </p:cNvCxnSpPr>
          <p:nvPr/>
        </p:nvCxnSpPr>
        <p:spPr>
          <a:xfrm flipH="1" flipV="1">
            <a:off x="5639608" y="4099380"/>
            <a:ext cx="1520201" cy="141643"/>
          </a:xfrm>
          <a:prstGeom prst="line">
            <a:avLst/>
          </a:prstGeom>
          <a:ln>
            <a:solidFill>
              <a:schemeClr val="tx2">
                <a:lumMod val="75000"/>
                <a:lumOff val="2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532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22"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D9A66F79-A6F3-4EA1-10F1-C51497D3AC7F}"/>
              </a:ext>
            </a:extLst>
          </p:cNvPr>
          <p:cNvSpPr txBox="1"/>
          <p:nvPr/>
        </p:nvSpPr>
        <p:spPr>
          <a:xfrm>
            <a:off x="485870" y="398354"/>
            <a:ext cx="2396810"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Methodology</a:t>
            </a:r>
          </a:p>
        </p:txBody>
      </p:sp>
      <p:sp>
        <p:nvSpPr>
          <p:cNvPr id="2" name="文字方塊 1">
            <a:extLst>
              <a:ext uri="{FF2B5EF4-FFF2-40B4-BE49-F238E27FC236}">
                <a16:creationId xmlns:a16="http://schemas.microsoft.com/office/drawing/2014/main" id="{EA3F7DD7-FAE9-9C19-093B-820029803E29}"/>
              </a:ext>
            </a:extLst>
          </p:cNvPr>
          <p:cNvSpPr txBox="1"/>
          <p:nvPr/>
        </p:nvSpPr>
        <p:spPr>
          <a:xfrm>
            <a:off x="628650" y="972273"/>
            <a:ext cx="8029480" cy="1569660"/>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1. Data Collection:</a:t>
            </a: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b="0" i="0" dirty="0">
                <a:solidFill>
                  <a:srgbClr val="1F1F1F"/>
                </a:solidFill>
                <a:effectLst/>
                <a:latin typeface="Times New Roman" panose="02020603050405020304" pitchFamily="18" charset="0"/>
                <a:cs typeface="Times New Roman" panose="02020603050405020304" pitchFamily="18" charset="0"/>
              </a:rPr>
              <a:t>Field fracture survey</a:t>
            </a: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Georeferenced orthophotos from Unmanned Aerial Vehicle (UAV) aerial photography.</a:t>
            </a:r>
          </a:p>
          <a:p>
            <a:pPr marL="342900" indent="-342900">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Satellite Photography (Tracing the large-scale fracture)</a:t>
            </a:r>
          </a:p>
        </p:txBody>
      </p:sp>
      <p:sp>
        <p:nvSpPr>
          <p:cNvPr id="3" name="投影片編號版面配置區 2">
            <a:extLst>
              <a:ext uri="{FF2B5EF4-FFF2-40B4-BE49-F238E27FC236}">
                <a16:creationId xmlns:a16="http://schemas.microsoft.com/office/drawing/2014/main" id="{88EA3D0E-D407-AD79-A001-0E2F8FB85D37}"/>
              </a:ext>
            </a:extLst>
          </p:cNvPr>
          <p:cNvSpPr>
            <a:spLocks noGrp="1"/>
          </p:cNvSpPr>
          <p:nvPr>
            <p:ph type="sldNum" sz="quarter" idx="12"/>
          </p:nvPr>
        </p:nvSpPr>
        <p:spPr/>
        <p:txBody>
          <a:bodyPr/>
          <a:lstStyle/>
          <a:p>
            <a:fld id="{4043DF3D-266E-43A8-9F91-846C673C1003}" type="slidenum">
              <a:rPr lang="zh-TW" altLang="en-US" smtClean="0"/>
              <a:t>8</a:t>
            </a:fld>
            <a:endParaRPr lang="zh-TW" altLang="en-US"/>
          </a:p>
        </p:txBody>
      </p:sp>
      <p:sp>
        <p:nvSpPr>
          <p:cNvPr id="5" name="文字方塊 4">
            <a:extLst>
              <a:ext uri="{FF2B5EF4-FFF2-40B4-BE49-F238E27FC236}">
                <a16:creationId xmlns:a16="http://schemas.microsoft.com/office/drawing/2014/main" id="{FD574D07-6972-3106-F664-D5370AC52B53}"/>
              </a:ext>
            </a:extLst>
          </p:cNvPr>
          <p:cNvSpPr txBox="1"/>
          <p:nvPr/>
        </p:nvSpPr>
        <p:spPr>
          <a:xfrm>
            <a:off x="628650" y="2577037"/>
            <a:ext cx="7186185" cy="1292662"/>
          </a:xfrm>
          <a:prstGeom prst="rect">
            <a:avLst/>
          </a:prstGeom>
          <a:noFill/>
        </p:spPr>
        <p:txBody>
          <a:bodyPr wrap="square" rtlCol="0">
            <a:spAutoFit/>
          </a:bodyPr>
          <a:lstStyle/>
          <a:p>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2. Data processing</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標楷體" panose="03000509000000000000" pitchFamily="65" charset="-120"/>
                <a:cs typeface="Times New Roman" panose="02020603050405020304" pitchFamily="18" charset="0"/>
              </a:rPr>
              <a:t> </a:t>
            </a:r>
            <a:r>
              <a:rPr lang="en-US" altLang="zh-TW" sz="2400" b="0" i="0" dirty="0">
                <a:solidFill>
                  <a:srgbClr val="1F1F1F"/>
                </a:solidFill>
                <a:effectLst/>
                <a:latin typeface="Times New Roman" panose="02020603050405020304" pitchFamily="18" charset="0"/>
                <a:cs typeface="Times New Roman" panose="02020603050405020304" pitchFamily="18" charset="0"/>
              </a:rPr>
              <a:t>Two-dimensional DFN:</a:t>
            </a:r>
            <a:endParaRPr lang="en-US" altLang="zh-TW" dirty="0">
              <a:solidFill>
                <a:srgbClr val="1F1F1F"/>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TW" dirty="0">
                <a:solidFill>
                  <a:srgbClr val="1F1F1F"/>
                </a:solidFill>
                <a:latin typeface="Times New Roman" panose="02020603050405020304" pitchFamily="18" charset="0"/>
                <a:cs typeface="Times New Roman" panose="02020603050405020304" pitchFamily="18" charset="0"/>
              </a:rPr>
              <a:t>ADFNE (Model Building)</a:t>
            </a:r>
          </a:p>
          <a:p>
            <a:pPr marL="342900" indent="-342900">
              <a:buFont typeface="Arial" panose="020B0604020202020204" pitchFamily="34" charset="0"/>
              <a:buChar char="•"/>
            </a:pPr>
            <a:r>
              <a:rPr lang="en-US" altLang="zh-TW" dirty="0" err="1">
                <a:solidFill>
                  <a:srgbClr val="1F1F1F"/>
                </a:solidFill>
                <a:latin typeface="Times New Roman" panose="02020603050405020304" pitchFamily="18" charset="0"/>
                <a:cs typeface="Times New Roman" panose="02020603050405020304" pitchFamily="18" charset="0"/>
              </a:rPr>
              <a:t>FracPaQ</a:t>
            </a:r>
            <a:r>
              <a:rPr lang="en-US" altLang="zh-TW" dirty="0">
                <a:solidFill>
                  <a:srgbClr val="1F1F1F"/>
                </a:solidFill>
                <a:latin typeface="Times New Roman" panose="02020603050405020304" pitchFamily="18" charset="0"/>
                <a:cs typeface="Times New Roman" panose="02020603050405020304" pitchFamily="18" charset="0"/>
              </a:rPr>
              <a:t> (Permeability Anisotropy analysis)</a:t>
            </a:r>
          </a:p>
          <a:p>
            <a:pPr marL="342900" indent="-342900">
              <a:buFont typeface="Arial" panose="020B0604020202020204" pitchFamily="34" charset="0"/>
              <a:buChar char="•"/>
            </a:pPr>
            <a:endParaRPr lang="zh-TW" altLang="en-US"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6" name="矩形: 圓角 5">
            <a:extLst>
              <a:ext uri="{FF2B5EF4-FFF2-40B4-BE49-F238E27FC236}">
                <a16:creationId xmlns:a16="http://schemas.microsoft.com/office/drawing/2014/main" id="{7BA8D33B-8B0E-0137-DF27-DBB84954B3A1}"/>
              </a:ext>
            </a:extLst>
          </p:cNvPr>
          <p:cNvSpPr/>
          <p:nvPr/>
        </p:nvSpPr>
        <p:spPr>
          <a:xfrm>
            <a:off x="1078651" y="4272821"/>
            <a:ext cx="900000" cy="900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b="0" i="0" dirty="0">
                <a:solidFill>
                  <a:srgbClr val="1F1F1F"/>
                </a:solidFill>
                <a:effectLst/>
                <a:latin typeface="Times New Roman" panose="02020603050405020304" pitchFamily="18" charset="0"/>
                <a:cs typeface="Times New Roman" panose="02020603050405020304" pitchFamily="18" charset="0"/>
              </a:rPr>
              <a:t>Field survey</a:t>
            </a:r>
          </a:p>
        </p:txBody>
      </p:sp>
      <p:sp>
        <p:nvSpPr>
          <p:cNvPr id="8" name="矩形: 圓角 7">
            <a:extLst>
              <a:ext uri="{FF2B5EF4-FFF2-40B4-BE49-F238E27FC236}">
                <a16:creationId xmlns:a16="http://schemas.microsoft.com/office/drawing/2014/main" id="{C0165D7B-1B71-857B-8317-F3C39722FD66}"/>
              </a:ext>
            </a:extLst>
          </p:cNvPr>
          <p:cNvSpPr/>
          <p:nvPr/>
        </p:nvSpPr>
        <p:spPr>
          <a:xfrm>
            <a:off x="2157301" y="4266060"/>
            <a:ext cx="900000" cy="900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Times New Roman" panose="02020603050405020304" pitchFamily="18" charset="0"/>
                <a:ea typeface="標楷體" panose="03000509000000000000" pitchFamily="65" charset="-120"/>
                <a:cs typeface="Times New Roman" panose="02020603050405020304" pitchFamily="18" charset="0"/>
              </a:rPr>
              <a:t>UAV Photo</a:t>
            </a:r>
            <a:endParaRPr lang="zh-TW" altLang="en-US" dirty="0">
              <a:solidFill>
                <a:schemeClr val="tx1"/>
              </a:solidFill>
            </a:endParaRPr>
          </a:p>
        </p:txBody>
      </p:sp>
      <p:sp>
        <p:nvSpPr>
          <p:cNvPr id="9" name="矩形: 圓角 8">
            <a:extLst>
              <a:ext uri="{FF2B5EF4-FFF2-40B4-BE49-F238E27FC236}">
                <a16:creationId xmlns:a16="http://schemas.microsoft.com/office/drawing/2014/main" id="{A2517C5B-88F2-4E5E-EE27-33D833AAC7C7}"/>
              </a:ext>
            </a:extLst>
          </p:cNvPr>
          <p:cNvSpPr/>
          <p:nvPr/>
        </p:nvSpPr>
        <p:spPr>
          <a:xfrm>
            <a:off x="1528651" y="5302282"/>
            <a:ext cx="1078650" cy="900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altLang="zh-TW" sz="1800" b="0" i="0" u="none" strike="noStrike" kern="1200" cap="none" spc="0" normalizeH="0" baseline="0" noProof="0" dirty="0">
                <a:ln>
                  <a:noFill/>
                </a:ln>
                <a:solidFill>
                  <a:prstClr val="black"/>
                </a:solidFill>
                <a:effectLst/>
                <a:uLnTx/>
                <a:uFillTx/>
                <a:latin typeface="Times New Roman" panose="02020603050405020304" pitchFamily="18" charset="0"/>
                <a:ea typeface="標楷體" panose="03000509000000000000" pitchFamily="65" charset="-120"/>
                <a:cs typeface="Times New Roman" panose="02020603050405020304" pitchFamily="18" charset="0"/>
              </a:rPr>
              <a:t>Satellite Photo</a:t>
            </a:r>
            <a:endParaRPr lang="zh-TW" altLang="en-US" dirty="0"/>
          </a:p>
        </p:txBody>
      </p:sp>
      <p:sp>
        <p:nvSpPr>
          <p:cNvPr id="10" name="矩形: 圓角 9">
            <a:extLst>
              <a:ext uri="{FF2B5EF4-FFF2-40B4-BE49-F238E27FC236}">
                <a16:creationId xmlns:a16="http://schemas.microsoft.com/office/drawing/2014/main" id="{2B515E4C-470C-74A1-8E81-79A83D8A93B3}"/>
              </a:ext>
            </a:extLst>
          </p:cNvPr>
          <p:cNvSpPr/>
          <p:nvPr/>
        </p:nvSpPr>
        <p:spPr>
          <a:xfrm>
            <a:off x="4261448" y="4722821"/>
            <a:ext cx="1078650" cy="9000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dirty="0">
                <a:solidFill>
                  <a:srgbClr val="1F1F1F"/>
                </a:solidFill>
                <a:latin typeface="Times New Roman" panose="02020603050405020304" pitchFamily="18" charset="0"/>
                <a:cs typeface="Times New Roman" panose="02020603050405020304" pitchFamily="18" charset="0"/>
              </a:rPr>
              <a:t>ADFNE</a:t>
            </a:r>
          </a:p>
        </p:txBody>
      </p:sp>
      <p:sp>
        <p:nvSpPr>
          <p:cNvPr id="11" name="矩形: 圓角 10">
            <a:extLst>
              <a:ext uri="{FF2B5EF4-FFF2-40B4-BE49-F238E27FC236}">
                <a16:creationId xmlns:a16="http://schemas.microsoft.com/office/drawing/2014/main" id="{549736F1-73A5-2771-A578-3859707D62D4}"/>
              </a:ext>
            </a:extLst>
          </p:cNvPr>
          <p:cNvSpPr/>
          <p:nvPr/>
        </p:nvSpPr>
        <p:spPr>
          <a:xfrm>
            <a:off x="5968748" y="4722821"/>
            <a:ext cx="1071103" cy="900000"/>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dirty="0" err="1">
                <a:solidFill>
                  <a:srgbClr val="1F1F1F"/>
                </a:solidFill>
                <a:latin typeface="Times New Roman" panose="02020603050405020304" pitchFamily="18" charset="0"/>
                <a:cs typeface="Times New Roman" panose="02020603050405020304" pitchFamily="18" charset="0"/>
              </a:rPr>
              <a:t>FracPaQ</a:t>
            </a:r>
            <a:endParaRPr lang="en-US" altLang="zh-TW" dirty="0">
              <a:solidFill>
                <a:srgbClr val="1F1F1F"/>
              </a:solidFill>
              <a:latin typeface="Times New Roman" panose="02020603050405020304" pitchFamily="18" charset="0"/>
              <a:cs typeface="Times New Roman" panose="02020603050405020304" pitchFamily="18" charset="0"/>
            </a:endParaRPr>
          </a:p>
        </p:txBody>
      </p:sp>
      <p:sp>
        <p:nvSpPr>
          <p:cNvPr id="12" name="箭號: 向下 11">
            <a:extLst>
              <a:ext uri="{FF2B5EF4-FFF2-40B4-BE49-F238E27FC236}">
                <a16:creationId xmlns:a16="http://schemas.microsoft.com/office/drawing/2014/main" id="{983479D9-A86F-252D-3D0A-DD07978FA9F7}"/>
              </a:ext>
            </a:extLst>
          </p:cNvPr>
          <p:cNvSpPr/>
          <p:nvPr/>
        </p:nvSpPr>
        <p:spPr>
          <a:xfrm rot="16200000">
            <a:off x="3400055" y="4991902"/>
            <a:ext cx="370460" cy="3618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文字方塊 16">
            <a:extLst>
              <a:ext uri="{FF2B5EF4-FFF2-40B4-BE49-F238E27FC236}">
                <a16:creationId xmlns:a16="http://schemas.microsoft.com/office/drawing/2014/main" id="{F3112274-16B6-281F-98BB-A4E44CFB2094}"/>
              </a:ext>
            </a:extLst>
          </p:cNvPr>
          <p:cNvSpPr txBox="1"/>
          <p:nvPr/>
        </p:nvSpPr>
        <p:spPr>
          <a:xfrm>
            <a:off x="1329165" y="3730597"/>
            <a:ext cx="1656272" cy="369332"/>
          </a:xfrm>
          <a:prstGeom prst="rect">
            <a:avLst/>
          </a:prstGeom>
          <a:noFill/>
        </p:spPr>
        <p:txBody>
          <a:bodyPr wrap="square">
            <a:spAutoFit/>
          </a:bodyPr>
          <a:lstStyle/>
          <a:p>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Data Collection</a:t>
            </a:r>
            <a:endParaRPr lang="zh-TW" altLang="en-US" dirty="0"/>
          </a:p>
        </p:txBody>
      </p:sp>
      <p:sp>
        <p:nvSpPr>
          <p:cNvPr id="18" name="箭號: 向下 17">
            <a:extLst>
              <a:ext uri="{FF2B5EF4-FFF2-40B4-BE49-F238E27FC236}">
                <a16:creationId xmlns:a16="http://schemas.microsoft.com/office/drawing/2014/main" id="{1D287670-5709-1DE5-73D7-152C7E5F03A6}"/>
              </a:ext>
            </a:extLst>
          </p:cNvPr>
          <p:cNvSpPr/>
          <p:nvPr/>
        </p:nvSpPr>
        <p:spPr>
          <a:xfrm rot="16200000">
            <a:off x="5469193" y="4985141"/>
            <a:ext cx="370460" cy="36183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C8BB5114-14A5-1793-3D04-2A6D5604765C}"/>
              </a:ext>
            </a:extLst>
          </p:cNvPr>
          <p:cNvSpPr txBox="1"/>
          <p:nvPr/>
        </p:nvSpPr>
        <p:spPr>
          <a:xfrm>
            <a:off x="4801678" y="3730597"/>
            <a:ext cx="1656272" cy="369332"/>
          </a:xfrm>
          <a:prstGeom prst="rect">
            <a:avLst/>
          </a:prstGeom>
          <a:noFill/>
        </p:spPr>
        <p:txBody>
          <a:bodyPr wrap="square">
            <a:spAutoFit/>
          </a:bodyPr>
          <a:lstStyle/>
          <a:p>
            <a:r>
              <a:rPr lang="en-US" altLang="zh-TW" sz="1800" dirty="0">
                <a:latin typeface="Times New Roman" panose="02020603050405020304" pitchFamily="18" charset="0"/>
                <a:ea typeface="標楷體" panose="03000509000000000000" pitchFamily="65" charset="-120"/>
                <a:cs typeface="Times New Roman" panose="02020603050405020304" pitchFamily="18" charset="0"/>
              </a:rPr>
              <a:t>Data processing</a:t>
            </a:r>
            <a:r>
              <a:rPr lang="zh-TW" altLang="en-US" sz="1800" dirty="0">
                <a:latin typeface="Times New Roman" panose="02020603050405020304" pitchFamily="18" charset="0"/>
                <a:ea typeface="標楷體" panose="03000509000000000000" pitchFamily="65" charset="-120"/>
                <a:cs typeface="Times New Roman" panose="02020603050405020304" pitchFamily="18" charset="0"/>
              </a:rPr>
              <a:t> </a:t>
            </a:r>
            <a:endParaRPr lang="zh-TW" altLang="en-US" dirty="0"/>
          </a:p>
        </p:txBody>
      </p:sp>
    </p:spTree>
    <p:extLst>
      <p:ext uri="{BB962C8B-B14F-4D97-AF65-F5344CB8AC3E}">
        <p14:creationId xmlns:p14="http://schemas.microsoft.com/office/powerpoint/2010/main" val="392827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B80A3-D571-D597-96A4-A2073D990A6A}"/>
            </a:ext>
          </a:extLst>
        </p:cNvPr>
        <p:cNvGrpSpPr/>
        <p:nvPr/>
      </p:nvGrpSpPr>
      <p:grpSpPr>
        <a:xfrm>
          <a:off x="0" y="0"/>
          <a:ext cx="0" cy="0"/>
          <a:chOff x="0" y="0"/>
          <a:chExt cx="0" cy="0"/>
        </a:xfrm>
      </p:grpSpPr>
      <p:sp>
        <p:nvSpPr>
          <p:cNvPr id="4" name="文字方塊 3">
            <a:extLst>
              <a:ext uri="{FF2B5EF4-FFF2-40B4-BE49-F238E27FC236}">
                <a16:creationId xmlns:a16="http://schemas.microsoft.com/office/drawing/2014/main" id="{3CAB89BD-464C-A152-64C5-0A741AD27AC1}"/>
              </a:ext>
            </a:extLst>
          </p:cNvPr>
          <p:cNvSpPr txBox="1"/>
          <p:nvPr/>
        </p:nvSpPr>
        <p:spPr>
          <a:xfrm>
            <a:off x="485870" y="398354"/>
            <a:ext cx="2396810" cy="584775"/>
          </a:xfrm>
          <a:prstGeom prst="rect">
            <a:avLst/>
          </a:prstGeom>
          <a:noFill/>
        </p:spPr>
        <p:txBody>
          <a:bodyPr wrap="none" rtlCol="0">
            <a:spAutoFit/>
          </a:bodyPr>
          <a:lstStyle/>
          <a:p>
            <a:r>
              <a:rPr lang="en-US" altLang="zh-TW" sz="3200" dirty="0">
                <a:latin typeface="Times New Roman" panose="02020603050405020304" pitchFamily="18" charset="0"/>
                <a:ea typeface="標楷體" panose="03000509000000000000" pitchFamily="65" charset="-120"/>
                <a:cs typeface="Times New Roman" panose="02020603050405020304" pitchFamily="18" charset="0"/>
              </a:rPr>
              <a:t>Methodology</a:t>
            </a:r>
          </a:p>
        </p:txBody>
      </p:sp>
      <p:sp>
        <p:nvSpPr>
          <p:cNvPr id="3" name="投影片編號版面配置區 2">
            <a:extLst>
              <a:ext uri="{FF2B5EF4-FFF2-40B4-BE49-F238E27FC236}">
                <a16:creationId xmlns:a16="http://schemas.microsoft.com/office/drawing/2014/main" id="{20F14CD9-BBB3-AFF0-8765-70384ED3A5F7}"/>
              </a:ext>
            </a:extLst>
          </p:cNvPr>
          <p:cNvSpPr>
            <a:spLocks noGrp="1"/>
          </p:cNvSpPr>
          <p:nvPr>
            <p:ph type="sldNum" sz="quarter" idx="12"/>
          </p:nvPr>
        </p:nvSpPr>
        <p:spPr/>
        <p:txBody>
          <a:bodyPr/>
          <a:lstStyle/>
          <a:p>
            <a:fld id="{4043DF3D-266E-43A8-9F91-846C673C1003}" type="slidenum">
              <a:rPr lang="zh-TW" altLang="en-US" smtClean="0"/>
              <a:t>9</a:t>
            </a:fld>
            <a:endParaRPr lang="zh-TW" altLang="en-US"/>
          </a:p>
        </p:txBody>
      </p:sp>
      <p:sp>
        <p:nvSpPr>
          <p:cNvPr id="5" name="文字方塊 4">
            <a:extLst>
              <a:ext uri="{FF2B5EF4-FFF2-40B4-BE49-F238E27FC236}">
                <a16:creationId xmlns:a16="http://schemas.microsoft.com/office/drawing/2014/main" id="{A97A55E6-65A4-CD73-244A-7D63789A3F25}"/>
              </a:ext>
            </a:extLst>
          </p:cNvPr>
          <p:cNvSpPr txBox="1"/>
          <p:nvPr/>
        </p:nvSpPr>
        <p:spPr>
          <a:xfrm>
            <a:off x="779990" y="983129"/>
            <a:ext cx="7735360" cy="4862870"/>
          </a:xfrm>
          <a:prstGeom prst="rect">
            <a:avLst/>
          </a:prstGeom>
          <a:noFill/>
        </p:spPr>
        <p:txBody>
          <a:bodyPr wrap="square" rtlCol="0">
            <a:spAutoFit/>
          </a:bodyPr>
          <a:lstStyle/>
          <a:p>
            <a:r>
              <a:rPr lang="en-US" altLang="zh-TW" sz="2000" b="0" i="0" dirty="0">
                <a:solidFill>
                  <a:srgbClr val="1F1F1F"/>
                </a:solidFill>
                <a:effectLst/>
                <a:latin typeface="Times New Roman" panose="02020603050405020304" pitchFamily="18" charset="0"/>
                <a:cs typeface="Times New Roman" panose="02020603050405020304" pitchFamily="18" charset="0"/>
              </a:rPr>
              <a:t>ADFNE</a:t>
            </a:r>
          </a:p>
          <a:p>
            <a:pPr marL="342900" indent="-342900">
              <a:buFont typeface="Arial" panose="020B0604020202020204" pitchFamily="34" charset="0"/>
              <a:buChar char="•"/>
            </a:pPr>
            <a:endParaRPr lang="en-US" altLang="zh-TW" dirty="0">
              <a:solidFill>
                <a:srgbClr val="1F1F1F"/>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TW" dirty="0">
                <a:solidFill>
                  <a:srgbClr val="1F1F1F"/>
                </a:solidFill>
                <a:latin typeface="Times New Roman" panose="02020603050405020304" pitchFamily="18" charset="0"/>
                <a:cs typeface="Times New Roman" panose="02020603050405020304" pitchFamily="18" charset="0"/>
              </a:rPr>
              <a:t>Open source software for discrete fracture network engineering.</a:t>
            </a:r>
          </a:p>
          <a:p>
            <a:pPr marL="342900" indent="-342900">
              <a:buFont typeface="Arial" panose="020B0604020202020204" pitchFamily="34" charset="0"/>
              <a:buChar char="•"/>
            </a:pPr>
            <a:r>
              <a:rPr lang="en-US" altLang="zh-TW" dirty="0">
                <a:solidFill>
                  <a:srgbClr val="1F1F1F"/>
                </a:solidFill>
                <a:latin typeface="Times New Roman" panose="02020603050405020304" pitchFamily="18" charset="0"/>
                <a:cs typeface="Times New Roman" panose="02020603050405020304" pitchFamily="18" charset="0"/>
              </a:rPr>
              <a:t>B</a:t>
            </a:r>
            <a:r>
              <a:rPr lang="en-US" altLang="zh-TW" b="0" i="0" dirty="0">
                <a:solidFill>
                  <a:srgbClr val="1F1F1F"/>
                </a:solidFill>
                <a:effectLst/>
                <a:latin typeface="Times New Roman" panose="02020603050405020304" pitchFamily="18" charset="0"/>
                <a:cs typeface="Times New Roman" panose="02020603050405020304" pitchFamily="18" charset="0"/>
              </a:rPr>
              <a:t>ased on the UAV survey area, ensuring inclusion of the large fracture corridors mapped in </a:t>
            </a:r>
            <a:r>
              <a:rPr lang="en-US" altLang="zh-TW" b="0" i="0" dirty="0" err="1">
                <a:solidFill>
                  <a:srgbClr val="1F1F1F"/>
                </a:solidFill>
                <a:effectLst/>
                <a:latin typeface="Times New Roman" panose="02020603050405020304" pitchFamily="18" charset="0"/>
                <a:cs typeface="Times New Roman" panose="02020603050405020304" pitchFamily="18" charset="0"/>
              </a:rPr>
              <a:t>Tordillo</a:t>
            </a:r>
            <a:r>
              <a:rPr lang="en-US" altLang="zh-TW" b="0" i="0" dirty="0">
                <a:solidFill>
                  <a:srgbClr val="1F1F1F"/>
                </a:solidFill>
                <a:effectLst/>
                <a:latin typeface="Times New Roman" panose="02020603050405020304" pitchFamily="18" charset="0"/>
                <a:cs typeface="Times New Roman" panose="02020603050405020304" pitchFamily="18" charset="0"/>
              </a:rPr>
              <a:t> Formation outcrops.</a:t>
            </a:r>
          </a:p>
          <a:p>
            <a:pPr marL="342900" indent="-342900">
              <a:buFont typeface="Arial" panose="020B0604020202020204" pitchFamily="34" charset="0"/>
              <a:buChar char="•"/>
            </a:pPr>
            <a:r>
              <a:rPr lang="en-US" altLang="zh-TW" b="0" i="0" dirty="0">
                <a:solidFill>
                  <a:srgbClr val="1F1F1F"/>
                </a:solidFill>
                <a:effectLst/>
                <a:latin typeface="Times New Roman" panose="02020603050405020304" pitchFamily="18" charset="0"/>
                <a:cs typeface="Times New Roman" panose="02020603050405020304" pitchFamily="18" charset="0"/>
              </a:rPr>
              <a:t>Each fracture set was characterized by </a:t>
            </a:r>
            <a:r>
              <a:rPr lang="en-US" altLang="zh-TW" b="0" i="0" dirty="0">
                <a:solidFill>
                  <a:srgbClr val="FF0000"/>
                </a:solidFill>
                <a:effectLst/>
                <a:latin typeface="Times New Roman" panose="02020603050405020304" pitchFamily="18" charset="0"/>
                <a:cs typeface="Times New Roman" panose="02020603050405020304" pitchFamily="18" charset="0"/>
              </a:rPr>
              <a:t>mean azimuth</a:t>
            </a:r>
            <a:r>
              <a:rPr lang="en-US" altLang="zh-TW" b="0" i="0" dirty="0">
                <a:solidFill>
                  <a:srgbClr val="1F1F1F"/>
                </a:solidFill>
                <a:effectLst/>
                <a:latin typeface="Times New Roman" panose="02020603050405020304" pitchFamily="18" charset="0"/>
                <a:cs typeface="Times New Roman" panose="02020603050405020304" pitchFamily="18" charset="0"/>
              </a:rPr>
              <a:t>, Fisher's </a:t>
            </a:r>
            <a:r>
              <a:rPr lang="en-US" altLang="zh-TW" b="0" i="1" dirty="0">
                <a:solidFill>
                  <a:srgbClr val="1F1F1F"/>
                </a:solidFill>
                <a:effectLst/>
                <a:latin typeface="Times New Roman" panose="02020603050405020304" pitchFamily="18" charset="0"/>
                <a:cs typeface="Times New Roman" panose="02020603050405020304" pitchFamily="18" charset="0"/>
              </a:rPr>
              <a:t>k</a:t>
            </a:r>
            <a:r>
              <a:rPr lang="en-US" altLang="zh-TW" b="0" i="0" dirty="0">
                <a:solidFill>
                  <a:srgbClr val="1F1F1F"/>
                </a:solidFill>
                <a:effectLst/>
                <a:latin typeface="Times New Roman" panose="02020603050405020304" pitchFamily="18" charset="0"/>
                <a:cs typeface="Times New Roman" panose="02020603050405020304" pitchFamily="18" charset="0"/>
              </a:rPr>
              <a:t> parameter, minimum, maximum, and mean fracture trace lengths, and its length distribution law. </a:t>
            </a:r>
            <a:endParaRPr lang="en-US" altLang="zh-TW" dirty="0">
              <a:solidFill>
                <a:srgbClr val="1F1F1F"/>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altLang="zh-TW" b="0" i="0" dirty="0">
                <a:solidFill>
                  <a:srgbClr val="1F1F1F"/>
                </a:solidFill>
                <a:effectLst/>
                <a:latin typeface="Times New Roman" panose="02020603050405020304" pitchFamily="18" charset="0"/>
                <a:cs typeface="Times New Roman" panose="02020603050405020304" pitchFamily="18" charset="0"/>
              </a:rPr>
              <a:t>Calculating </a:t>
            </a:r>
            <a:r>
              <a:rPr lang="en-US" altLang="zh-TW" b="0" i="0" dirty="0">
                <a:solidFill>
                  <a:srgbClr val="FF0000"/>
                </a:solidFill>
                <a:effectLst/>
                <a:latin typeface="Times New Roman" panose="02020603050405020304" pitchFamily="18" charset="0"/>
                <a:cs typeface="Times New Roman" panose="02020603050405020304" pitchFamily="18" charset="0"/>
              </a:rPr>
              <a:t>Intersection Points </a:t>
            </a:r>
            <a:r>
              <a:rPr lang="en-US" altLang="zh-TW" b="0" i="0" dirty="0">
                <a:solidFill>
                  <a:srgbClr val="1F1F1F"/>
                </a:solidFill>
                <a:effectLst/>
                <a:latin typeface="Times New Roman" panose="02020603050405020304" pitchFamily="18" charset="0"/>
                <a:cs typeface="Times New Roman" panose="02020603050405020304" pitchFamily="18" charset="0"/>
              </a:rPr>
              <a:t>&amp; the </a:t>
            </a:r>
            <a:r>
              <a:rPr lang="en-US" altLang="zh-TW" b="0" i="0" dirty="0">
                <a:solidFill>
                  <a:srgbClr val="FF0000"/>
                </a:solidFill>
                <a:effectLst/>
                <a:latin typeface="Times New Roman" panose="02020603050405020304" pitchFamily="18" charset="0"/>
                <a:cs typeface="Times New Roman" panose="02020603050405020304" pitchFamily="18" charset="0"/>
              </a:rPr>
              <a:t>Number of Clusters</a:t>
            </a:r>
            <a:r>
              <a:rPr lang="en-US" altLang="zh-TW" b="0" i="0" dirty="0">
                <a:solidFill>
                  <a:srgbClr val="1F1F1F"/>
                </a:solidFill>
                <a:effectLst/>
                <a:latin typeface="Times New Roman" panose="02020603050405020304" pitchFamily="18" charset="0"/>
                <a:cs typeface="Times New Roman" panose="02020603050405020304" pitchFamily="18" charset="0"/>
              </a:rPr>
              <a:t> between fractures.</a:t>
            </a:r>
          </a:p>
          <a:p>
            <a:pPr marL="342900" indent="-342900">
              <a:buFont typeface="Arial" panose="020B0604020202020204" pitchFamily="34" charset="0"/>
              <a:buChar cha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r>
              <a:rPr lang="en-US" altLang="zh-TW" sz="2000" dirty="0" err="1">
                <a:latin typeface="Times New Roman" panose="02020603050405020304" pitchFamily="18" charset="0"/>
                <a:ea typeface="標楷體" panose="03000509000000000000" pitchFamily="65" charset="-120"/>
                <a:cs typeface="Times New Roman" panose="02020603050405020304" pitchFamily="18" charset="0"/>
              </a:rPr>
              <a:t>FracPaQ</a:t>
            </a:r>
            <a:endParaRPr lang="en-US" altLang="zh-TW" sz="2000"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dirty="0" err="1">
                <a:latin typeface="Times New Roman" panose="02020603050405020304" pitchFamily="18" charset="0"/>
                <a:ea typeface="標楷體" panose="03000509000000000000" pitchFamily="65" charset="-120"/>
                <a:cs typeface="Times New Roman" panose="02020603050405020304" pitchFamily="18" charset="0"/>
              </a:rPr>
              <a:t>FracPaQ</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 is a MATLAB toolbox for the quantification of fracture patterns.</a:t>
            </a:r>
          </a:p>
          <a:p>
            <a:pPr marL="342900" indent="-342900">
              <a:buFont typeface="Arial" panose="020B0604020202020204" pitchFamily="34" charset="0"/>
              <a:buChar char="•"/>
            </a:pPr>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en-US" altLang="zh-TW" dirty="0">
                <a:latin typeface="Times New Roman" panose="02020603050405020304" pitchFamily="18" charset="0"/>
                <a:ea typeface="標楷體" panose="03000509000000000000" pitchFamily="65" charset="-120"/>
                <a:cs typeface="Times New Roman" panose="02020603050405020304" pitchFamily="18" charset="0"/>
              </a:rPr>
              <a:t>120 simulations were conducted, summarized in cluster mass frequency and proportion histograms, and in the </a:t>
            </a:r>
            <a:r>
              <a:rPr lang="en-US" altLang="zh-TW"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permeability anisotropy </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results.</a:t>
            </a:r>
          </a:p>
          <a:p>
            <a:endParaRPr lang="en-US" altLang="zh-TW"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2726421425"/>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佈景主題">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11685</TotalTime>
  <Words>2338</Words>
  <Application>Microsoft Office PowerPoint</Application>
  <PresentationFormat>如螢幕大小 (4:3)</PresentationFormat>
  <Paragraphs>209</Paragraphs>
  <Slides>19</Slides>
  <Notes>13</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19</vt:i4>
      </vt:variant>
    </vt:vector>
  </HeadingPairs>
  <TitlesOfParts>
    <vt:vector size="27" baseType="lpstr">
      <vt:lpstr>ElsevierGulliver</vt:lpstr>
      <vt:lpstr>微軟正黑體</vt:lpstr>
      <vt:lpstr>標楷體</vt:lpstr>
      <vt:lpstr>Aptos</vt:lpstr>
      <vt:lpstr>Aptos Display</vt:lpstr>
      <vt:lpstr>Arial</vt:lpstr>
      <vt:lpstr>Times New Roman</vt:lpstr>
      <vt:lpstr>Office 佈景主題</vt:lpstr>
      <vt:lpstr>Impact of large-scale structures on fracture network connectivity: Insights into the Vaca Muerta unconventional play, Neuquén basin, Argentina</vt:lpstr>
      <vt:lpstr>PowerPoint 簡報</vt:lpstr>
      <vt:lpstr>PowerPoint 簡報</vt:lpstr>
      <vt:lpstr>PowerPoint 簡報</vt:lpstr>
      <vt:lpstr>Parameters in DFN Model</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Impact of large-scale structures on fracture network connectivity: Insights into the Vaca Muerta unconventional play, Neuquén basin, Argentina</dc:title>
  <dc:creator>穆 郭</dc:creator>
  <cp:lastModifiedBy>穆 郭</cp:lastModifiedBy>
  <cp:revision>107</cp:revision>
  <dcterms:created xsi:type="dcterms:W3CDTF">2025-03-09T12:49:14Z</dcterms:created>
  <dcterms:modified xsi:type="dcterms:W3CDTF">2025-05-04T10:00:32Z</dcterms:modified>
</cp:coreProperties>
</file>